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0" r:id="rId2"/>
    <p:sldId id="256" r:id="rId3"/>
    <p:sldId id="257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73" r:id="rId16"/>
  </p:sldIdLst>
  <p:sldSz cx="12192000" cy="6858000"/>
  <p:notesSz cx="6858000" cy="9144000"/>
  <p:embeddedFontLs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40" userDrawn="1">
          <p15:clr>
            <a:srgbClr val="A4A3A4"/>
          </p15:clr>
        </p15:guide>
        <p15:guide id="3" orient="horz" pos="1570" userDrawn="1">
          <p15:clr>
            <a:srgbClr val="A4A3A4"/>
          </p15:clr>
        </p15:guide>
        <p15:guide id="4" orient="horz" pos="29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5D0"/>
    <a:srgbClr val="DE2A2A"/>
    <a:srgbClr val="033D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1" autoAdjust="0"/>
    <p:restoredTop sz="94660"/>
  </p:normalViewPr>
  <p:slideViewPr>
    <p:cSldViewPr snapToGrid="0">
      <p:cViewPr>
        <p:scale>
          <a:sx n="75" d="100"/>
          <a:sy n="75" d="100"/>
        </p:scale>
        <p:origin x="-1818" y="-738"/>
      </p:cViewPr>
      <p:guideLst>
        <p:guide orient="horz" pos="1570"/>
        <p:guide orient="horz" pos="299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07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6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96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1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3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0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58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02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256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05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56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B44C9-885A-4A76-98FE-5AB80A07EB79}" type="datetimeFigureOut">
              <a:rPr lang="zh-CN" altLang="en-US" smtClean="0"/>
              <a:pPr/>
              <a:t>2016/8/10 Wednesday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0423C-8A2D-43C0-840A-52A1CF3B67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05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 noChangeArrowheads="1"/>
          </p:cNvSpPr>
          <p:nvPr>
            <p:ph type="ctrTitle" idx="4294967295"/>
          </p:nvPr>
        </p:nvSpPr>
        <p:spPr>
          <a:xfrm rot="21031394">
            <a:off x="0" y="2741613"/>
            <a:ext cx="3186113" cy="592137"/>
          </a:xfrm>
        </p:spPr>
        <p:txBody>
          <a:bodyPr wrap="none">
            <a:spAutoFit/>
          </a:bodyPr>
          <a:lstStyle/>
          <a:p>
            <a:r>
              <a:rPr lang="zh-CN" altLang="en-US" sz="3600" spc="300" dirty="0" smtClean="0">
                <a:solidFill>
                  <a:srgbClr val="0085D0"/>
                </a:solidFill>
                <a:latin typeface="+mn-lt"/>
                <a:ea typeface="+mn-ea"/>
                <a:cs typeface="+mn-ea"/>
                <a:sym typeface="+mn-lt"/>
              </a:rPr>
              <a:t>“主管竞聘”</a:t>
            </a:r>
            <a:endParaRPr lang="zh-CN" altLang="en-US" sz="3600" spc="300" dirty="0">
              <a:solidFill>
                <a:srgbClr val="0085D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-12809"/>
            <a:ext cx="12192000" cy="1574909"/>
            <a:chOff x="0" y="-12809"/>
            <a:chExt cx="12192000" cy="1574909"/>
          </a:xfrm>
        </p:grpSpPr>
        <p:sp>
          <p:nvSpPr>
            <p:cNvPr id="35" name="任意多边形 34"/>
            <p:cNvSpPr/>
            <p:nvPr/>
          </p:nvSpPr>
          <p:spPr>
            <a:xfrm>
              <a:off x="0" y="0"/>
              <a:ext cx="12192000" cy="1562100"/>
            </a:xfrm>
            <a:custGeom>
              <a:avLst/>
              <a:gdLst>
                <a:gd name="connsiteX0" fmla="*/ 0 w 8918974"/>
                <a:gd name="connsiteY0" fmla="*/ 0 h 1562100"/>
                <a:gd name="connsiteX1" fmla="*/ 8918974 w 8918974"/>
                <a:gd name="connsiteY1" fmla="*/ 0 h 1562100"/>
                <a:gd name="connsiteX2" fmla="*/ 8774722 w 8918974"/>
                <a:gd name="connsiteY2" fmla="*/ 9503 h 1562100"/>
                <a:gd name="connsiteX3" fmla="*/ 6995732 w 8918974"/>
                <a:gd name="connsiteY3" fmla="*/ 174814 h 1562100"/>
                <a:gd name="connsiteX4" fmla="*/ 258196 w 8918974"/>
                <a:gd name="connsiteY4" fmla="*/ 1477436 h 1562100"/>
                <a:gd name="connsiteX5" fmla="*/ 15926 w 8918974"/>
                <a:gd name="connsiteY5" fmla="*/ 1562100 h 1562100"/>
                <a:gd name="connsiteX6" fmla="*/ 0 w 8918974"/>
                <a:gd name="connsiteY6" fmla="*/ 156210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8974" h="1562100">
                  <a:moveTo>
                    <a:pt x="0" y="0"/>
                  </a:moveTo>
                  <a:lnTo>
                    <a:pt x="8918974" y="0"/>
                  </a:lnTo>
                  <a:lnTo>
                    <a:pt x="8774722" y="9503"/>
                  </a:lnTo>
                  <a:cubicBezTo>
                    <a:pt x="8198961" y="52653"/>
                    <a:pt x="7603958" y="107635"/>
                    <a:pt x="6995732" y="174814"/>
                  </a:cubicBezTo>
                  <a:cubicBezTo>
                    <a:pt x="4258716" y="477116"/>
                    <a:pt x="1836923" y="961998"/>
                    <a:pt x="258196" y="1477436"/>
                  </a:cubicBezTo>
                  <a:lnTo>
                    <a:pt x="15926" y="1562100"/>
                  </a:lnTo>
                  <a:lnTo>
                    <a:pt x="0" y="1562100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0" y="-12809"/>
              <a:ext cx="12192000" cy="1436667"/>
            </a:xfrm>
            <a:custGeom>
              <a:avLst/>
              <a:gdLst>
                <a:gd name="connsiteX0" fmla="*/ 0 w 8918974"/>
                <a:gd name="connsiteY0" fmla="*/ 0 h 1562100"/>
                <a:gd name="connsiteX1" fmla="*/ 8918974 w 8918974"/>
                <a:gd name="connsiteY1" fmla="*/ 0 h 1562100"/>
                <a:gd name="connsiteX2" fmla="*/ 8774722 w 8918974"/>
                <a:gd name="connsiteY2" fmla="*/ 9503 h 1562100"/>
                <a:gd name="connsiteX3" fmla="*/ 6995732 w 8918974"/>
                <a:gd name="connsiteY3" fmla="*/ 174814 h 1562100"/>
                <a:gd name="connsiteX4" fmla="*/ 258196 w 8918974"/>
                <a:gd name="connsiteY4" fmla="*/ 1477436 h 1562100"/>
                <a:gd name="connsiteX5" fmla="*/ 15926 w 8918974"/>
                <a:gd name="connsiteY5" fmla="*/ 1562100 h 1562100"/>
                <a:gd name="connsiteX6" fmla="*/ 0 w 8918974"/>
                <a:gd name="connsiteY6" fmla="*/ 156210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8974" h="1562100">
                  <a:moveTo>
                    <a:pt x="0" y="0"/>
                  </a:moveTo>
                  <a:lnTo>
                    <a:pt x="8918974" y="0"/>
                  </a:lnTo>
                  <a:lnTo>
                    <a:pt x="8774722" y="9503"/>
                  </a:lnTo>
                  <a:cubicBezTo>
                    <a:pt x="8198961" y="52653"/>
                    <a:pt x="7603958" y="107635"/>
                    <a:pt x="6995732" y="174814"/>
                  </a:cubicBezTo>
                  <a:cubicBezTo>
                    <a:pt x="4258716" y="477116"/>
                    <a:pt x="1836923" y="961998"/>
                    <a:pt x="258196" y="1477436"/>
                  </a:cubicBezTo>
                  <a:lnTo>
                    <a:pt x="15926" y="1562100"/>
                  </a:lnTo>
                  <a:lnTo>
                    <a:pt x="0" y="156210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0" y="4175101"/>
            <a:ext cx="12192000" cy="2711790"/>
            <a:chOff x="0" y="4175101"/>
            <a:chExt cx="12192000" cy="2711790"/>
          </a:xfrm>
        </p:grpSpPr>
        <p:sp>
          <p:nvSpPr>
            <p:cNvPr id="37" name="任意多边形 36"/>
            <p:cNvSpPr/>
            <p:nvPr/>
          </p:nvSpPr>
          <p:spPr>
            <a:xfrm>
              <a:off x="0" y="4175101"/>
              <a:ext cx="12192000" cy="2682900"/>
            </a:xfrm>
            <a:custGeom>
              <a:avLst/>
              <a:gdLst>
                <a:gd name="connsiteX0" fmla="*/ 12192000 w 12192000"/>
                <a:gd name="connsiteY0" fmla="*/ 0 h 2682900"/>
                <a:gd name="connsiteX1" fmla="*/ 12192000 w 12192000"/>
                <a:gd name="connsiteY1" fmla="*/ 2682900 h 2682900"/>
                <a:gd name="connsiteX2" fmla="*/ 0 w 12192000"/>
                <a:gd name="connsiteY2" fmla="*/ 2682900 h 2682900"/>
                <a:gd name="connsiteX3" fmla="*/ 0 w 12192000"/>
                <a:gd name="connsiteY3" fmla="*/ 2124687 h 2682900"/>
                <a:gd name="connsiteX4" fmla="*/ 379093 w 12192000"/>
                <a:gd name="connsiteY4" fmla="*/ 2178621 h 2682900"/>
                <a:gd name="connsiteX5" fmla="*/ 6383312 w 12192000"/>
                <a:gd name="connsiteY5" fmla="*/ 1796491 h 2682900"/>
                <a:gd name="connsiteX6" fmla="*/ 12134925 w 12192000"/>
                <a:gd name="connsiteY6" fmla="*/ 31377 h 268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682900">
                  <a:moveTo>
                    <a:pt x="12192000" y="0"/>
                  </a:moveTo>
                  <a:lnTo>
                    <a:pt x="12192000" y="2682900"/>
                  </a:lnTo>
                  <a:lnTo>
                    <a:pt x="0" y="2682900"/>
                  </a:lnTo>
                  <a:lnTo>
                    <a:pt x="0" y="2124687"/>
                  </a:lnTo>
                  <a:lnTo>
                    <a:pt x="379093" y="2178621"/>
                  </a:lnTo>
                  <a:cubicBezTo>
                    <a:pt x="1853363" y="2345741"/>
                    <a:pt x="4016906" y="2228723"/>
                    <a:pt x="6383312" y="1796491"/>
                  </a:cubicBezTo>
                  <a:cubicBezTo>
                    <a:pt x="8749719" y="1364258"/>
                    <a:pt x="10814928" y="708880"/>
                    <a:pt x="12134925" y="31377"/>
                  </a:cubicBez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0" y="4439621"/>
              <a:ext cx="12192000" cy="2447270"/>
            </a:xfrm>
            <a:custGeom>
              <a:avLst/>
              <a:gdLst>
                <a:gd name="connsiteX0" fmla="*/ 12192000 w 12192000"/>
                <a:gd name="connsiteY0" fmla="*/ 0 h 2682900"/>
                <a:gd name="connsiteX1" fmla="*/ 12192000 w 12192000"/>
                <a:gd name="connsiteY1" fmla="*/ 2682900 h 2682900"/>
                <a:gd name="connsiteX2" fmla="*/ 0 w 12192000"/>
                <a:gd name="connsiteY2" fmla="*/ 2682900 h 2682900"/>
                <a:gd name="connsiteX3" fmla="*/ 0 w 12192000"/>
                <a:gd name="connsiteY3" fmla="*/ 2124687 h 2682900"/>
                <a:gd name="connsiteX4" fmla="*/ 379093 w 12192000"/>
                <a:gd name="connsiteY4" fmla="*/ 2178621 h 2682900"/>
                <a:gd name="connsiteX5" fmla="*/ 6383312 w 12192000"/>
                <a:gd name="connsiteY5" fmla="*/ 1796491 h 2682900"/>
                <a:gd name="connsiteX6" fmla="*/ 12134925 w 12192000"/>
                <a:gd name="connsiteY6" fmla="*/ 31377 h 268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682900">
                  <a:moveTo>
                    <a:pt x="12192000" y="0"/>
                  </a:moveTo>
                  <a:lnTo>
                    <a:pt x="12192000" y="2682900"/>
                  </a:lnTo>
                  <a:lnTo>
                    <a:pt x="0" y="2682900"/>
                  </a:lnTo>
                  <a:lnTo>
                    <a:pt x="0" y="2124687"/>
                  </a:lnTo>
                  <a:lnTo>
                    <a:pt x="379093" y="2178621"/>
                  </a:lnTo>
                  <a:cubicBezTo>
                    <a:pt x="1853363" y="2345741"/>
                    <a:pt x="4016906" y="2228723"/>
                    <a:pt x="6383312" y="1796491"/>
                  </a:cubicBezTo>
                  <a:cubicBezTo>
                    <a:pt x="8749719" y="1364258"/>
                    <a:pt x="10814928" y="708880"/>
                    <a:pt x="12134925" y="3137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-41907" y="2240695"/>
            <a:ext cx="12254662" cy="1876056"/>
            <a:chOff x="-41907" y="2240695"/>
            <a:chExt cx="12254662" cy="1876056"/>
          </a:xfrm>
        </p:grpSpPr>
        <p:sp>
          <p:nvSpPr>
            <p:cNvPr id="39" name="Freeform 22"/>
            <p:cNvSpPr>
              <a:spLocks noEditPoints="1"/>
            </p:cNvSpPr>
            <p:nvPr/>
          </p:nvSpPr>
          <p:spPr bwMode="auto">
            <a:xfrm rot="21046708">
              <a:off x="4033757" y="2702649"/>
              <a:ext cx="1614730" cy="1414102"/>
            </a:xfrm>
            <a:custGeom>
              <a:avLst/>
              <a:gdLst>
                <a:gd name="T0" fmla="*/ 39 w 211"/>
                <a:gd name="T1" fmla="*/ 10 h 183"/>
                <a:gd name="T2" fmla="*/ 107 w 211"/>
                <a:gd name="T3" fmla="*/ 26 h 183"/>
                <a:gd name="T4" fmla="*/ 71 w 211"/>
                <a:gd name="T5" fmla="*/ 131 h 183"/>
                <a:gd name="T6" fmla="*/ 80 w 211"/>
                <a:gd name="T7" fmla="*/ 142 h 183"/>
                <a:gd name="T8" fmla="*/ 67 w 211"/>
                <a:gd name="T9" fmla="*/ 146 h 183"/>
                <a:gd name="T10" fmla="*/ 38 w 211"/>
                <a:gd name="T11" fmla="*/ 183 h 183"/>
                <a:gd name="T12" fmla="*/ 0 w 211"/>
                <a:gd name="T13" fmla="*/ 158 h 183"/>
                <a:gd name="T14" fmla="*/ 13 w 211"/>
                <a:gd name="T15" fmla="*/ 138 h 183"/>
                <a:gd name="T16" fmla="*/ 35 w 211"/>
                <a:gd name="T17" fmla="*/ 26 h 183"/>
                <a:gd name="T18" fmla="*/ 55 w 211"/>
                <a:gd name="T19" fmla="*/ 50 h 183"/>
                <a:gd name="T20" fmla="*/ 81 w 211"/>
                <a:gd name="T21" fmla="*/ 26 h 183"/>
                <a:gd name="T22" fmla="*/ 51 w 211"/>
                <a:gd name="T23" fmla="*/ 65 h 183"/>
                <a:gd name="T24" fmla="*/ 63 w 211"/>
                <a:gd name="T25" fmla="*/ 90 h 183"/>
                <a:gd name="T26" fmla="*/ 51 w 211"/>
                <a:gd name="T27" fmla="*/ 65 h 183"/>
                <a:gd name="T28" fmla="*/ 52 w 211"/>
                <a:gd name="T29" fmla="*/ 134 h 183"/>
                <a:gd name="T30" fmla="*/ 40 w 211"/>
                <a:gd name="T31" fmla="*/ 106 h 183"/>
                <a:gd name="T32" fmla="*/ 83 w 211"/>
                <a:gd name="T33" fmla="*/ 110 h 183"/>
                <a:gd name="T34" fmla="*/ 197 w 211"/>
                <a:gd name="T35" fmla="*/ 94 h 183"/>
                <a:gd name="T36" fmla="*/ 125 w 211"/>
                <a:gd name="T37" fmla="*/ 110 h 183"/>
                <a:gd name="T38" fmla="*/ 176 w 211"/>
                <a:gd name="T39" fmla="*/ 124 h 183"/>
                <a:gd name="T40" fmla="*/ 134 w 211"/>
                <a:gd name="T41" fmla="*/ 179 h 183"/>
                <a:gd name="T42" fmla="*/ 111 w 211"/>
                <a:gd name="T43" fmla="*/ 164 h 183"/>
                <a:gd name="T44" fmla="*/ 145 w 211"/>
                <a:gd name="T45" fmla="*/ 153 h 183"/>
                <a:gd name="T46" fmla="*/ 90 w 211"/>
                <a:gd name="T47" fmla="*/ 139 h 183"/>
                <a:gd name="T48" fmla="*/ 102 w 211"/>
                <a:gd name="T49" fmla="*/ 110 h 183"/>
                <a:gd name="T50" fmla="*/ 98 w 211"/>
                <a:gd name="T51" fmla="*/ 84 h 183"/>
                <a:gd name="T52" fmla="*/ 154 w 211"/>
                <a:gd name="T53" fmla="*/ 13 h 183"/>
                <a:gd name="T54" fmla="*/ 177 w 211"/>
                <a:gd name="T55" fmla="*/ 0 h 183"/>
                <a:gd name="T56" fmla="*/ 211 w 211"/>
                <a:gd name="T57" fmla="*/ 13 h 183"/>
                <a:gd name="T58" fmla="*/ 168 w 211"/>
                <a:gd name="T59" fmla="*/ 84 h 183"/>
                <a:gd name="T60" fmla="*/ 131 w 211"/>
                <a:gd name="T61" fmla="*/ 26 h 183"/>
                <a:gd name="T62" fmla="*/ 146 w 211"/>
                <a:gd name="T63" fmla="*/ 41 h 183"/>
                <a:gd name="T64" fmla="*/ 131 w 211"/>
                <a:gd name="T65" fmla="*/ 26 h 183"/>
                <a:gd name="T66" fmla="*/ 138 w 211"/>
                <a:gd name="T67" fmla="*/ 70 h 183"/>
                <a:gd name="T68" fmla="*/ 123 w 211"/>
                <a:gd name="T69" fmla="*/ 54 h 183"/>
                <a:gd name="T70" fmla="*/ 188 w 211"/>
                <a:gd name="T71" fmla="*/ 26 h 183"/>
                <a:gd name="T72" fmla="*/ 166 w 211"/>
                <a:gd name="T73" fmla="*/ 41 h 183"/>
                <a:gd name="T74" fmla="*/ 188 w 211"/>
                <a:gd name="T75" fmla="*/ 26 h 183"/>
                <a:gd name="T76" fmla="*/ 180 w 211"/>
                <a:gd name="T77" fmla="*/ 59 h 183"/>
                <a:gd name="T78" fmla="*/ 163 w 211"/>
                <a:gd name="T79" fmla="*/ 54 h 183"/>
                <a:gd name="T80" fmla="*/ 167 w 211"/>
                <a:gd name="T81" fmla="*/ 7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1" h="183">
                  <a:moveTo>
                    <a:pt x="35" y="26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71" y="131"/>
                    <a:pt x="71" y="131"/>
                    <a:pt x="71" y="131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3"/>
                    <a:pt x="77" y="143"/>
                    <a:pt x="75" y="144"/>
                  </a:cubicBezTo>
                  <a:cubicBezTo>
                    <a:pt x="71" y="145"/>
                    <a:pt x="69" y="145"/>
                    <a:pt x="67" y="146"/>
                  </a:cubicBezTo>
                  <a:cubicBezTo>
                    <a:pt x="57" y="183"/>
                    <a:pt x="57" y="183"/>
                    <a:pt x="57" y="183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47" y="151"/>
                    <a:pt x="47" y="151"/>
                    <a:pt x="47" y="151"/>
                  </a:cubicBezTo>
                  <a:cubicBezTo>
                    <a:pt x="32" y="154"/>
                    <a:pt x="16" y="156"/>
                    <a:pt x="0" y="158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13" y="138"/>
                    <a:pt x="13" y="138"/>
                    <a:pt x="13" y="138"/>
                  </a:cubicBezTo>
                  <a:cubicBezTo>
                    <a:pt x="43" y="26"/>
                    <a:pt x="43" y="26"/>
                    <a:pt x="43" y="26"/>
                  </a:cubicBezTo>
                  <a:lnTo>
                    <a:pt x="35" y="26"/>
                  </a:lnTo>
                  <a:close/>
                  <a:moveTo>
                    <a:pt x="61" y="26"/>
                  </a:moveTo>
                  <a:cubicBezTo>
                    <a:pt x="55" y="50"/>
                    <a:pt x="55" y="50"/>
                    <a:pt x="55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81" y="26"/>
                    <a:pt x="81" y="26"/>
                    <a:pt x="81" y="26"/>
                  </a:cubicBezTo>
                  <a:lnTo>
                    <a:pt x="61" y="26"/>
                  </a:lnTo>
                  <a:close/>
                  <a:moveTo>
                    <a:pt x="51" y="65"/>
                  </a:moveTo>
                  <a:cubicBezTo>
                    <a:pt x="44" y="90"/>
                    <a:pt x="44" y="90"/>
                    <a:pt x="4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70" y="65"/>
                    <a:pt x="70" y="65"/>
                    <a:pt x="70" y="65"/>
                  </a:cubicBezTo>
                  <a:lnTo>
                    <a:pt x="51" y="65"/>
                  </a:lnTo>
                  <a:close/>
                  <a:moveTo>
                    <a:pt x="32" y="137"/>
                  </a:moveTo>
                  <a:cubicBezTo>
                    <a:pt x="39" y="136"/>
                    <a:pt x="46" y="135"/>
                    <a:pt x="52" y="134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40" y="106"/>
                    <a:pt x="40" y="106"/>
                    <a:pt x="40" y="106"/>
                  </a:cubicBezTo>
                  <a:lnTo>
                    <a:pt x="32" y="137"/>
                  </a:lnTo>
                  <a:close/>
                  <a:moveTo>
                    <a:pt x="83" y="110"/>
                  </a:moveTo>
                  <a:cubicBezTo>
                    <a:pt x="87" y="94"/>
                    <a:pt x="87" y="94"/>
                    <a:pt x="87" y="94"/>
                  </a:cubicBezTo>
                  <a:cubicBezTo>
                    <a:pt x="197" y="94"/>
                    <a:pt x="197" y="94"/>
                    <a:pt x="197" y="94"/>
                  </a:cubicBezTo>
                  <a:cubicBezTo>
                    <a:pt x="192" y="110"/>
                    <a:pt x="192" y="110"/>
                    <a:pt x="192" y="110"/>
                  </a:cubicBezTo>
                  <a:cubicBezTo>
                    <a:pt x="125" y="110"/>
                    <a:pt x="125" y="110"/>
                    <a:pt x="125" y="110"/>
                  </a:cubicBezTo>
                  <a:cubicBezTo>
                    <a:pt x="122" y="114"/>
                    <a:pt x="119" y="119"/>
                    <a:pt x="116" y="124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67" y="154"/>
                    <a:pt x="167" y="154"/>
                    <a:pt x="167" y="154"/>
                  </a:cubicBezTo>
                  <a:cubicBezTo>
                    <a:pt x="163" y="171"/>
                    <a:pt x="152" y="180"/>
                    <a:pt x="134" y="179"/>
                  </a:cubicBezTo>
                  <a:cubicBezTo>
                    <a:pt x="107" y="179"/>
                    <a:pt x="107" y="179"/>
                    <a:pt x="107" y="179"/>
                  </a:cubicBezTo>
                  <a:cubicBezTo>
                    <a:pt x="111" y="164"/>
                    <a:pt x="111" y="164"/>
                    <a:pt x="111" y="164"/>
                  </a:cubicBezTo>
                  <a:cubicBezTo>
                    <a:pt x="129" y="164"/>
                    <a:pt x="129" y="164"/>
                    <a:pt x="129" y="164"/>
                  </a:cubicBezTo>
                  <a:cubicBezTo>
                    <a:pt x="138" y="164"/>
                    <a:pt x="143" y="161"/>
                    <a:pt x="145" y="153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7" y="119"/>
                    <a:pt x="100" y="114"/>
                    <a:pt x="102" y="110"/>
                  </a:cubicBezTo>
                  <a:lnTo>
                    <a:pt x="83" y="110"/>
                  </a:lnTo>
                  <a:close/>
                  <a:moveTo>
                    <a:pt x="98" y="84"/>
                  </a:moveTo>
                  <a:cubicBezTo>
                    <a:pt x="117" y="13"/>
                    <a:pt x="117" y="13"/>
                    <a:pt x="117" y="13"/>
                  </a:cubicBezTo>
                  <a:cubicBezTo>
                    <a:pt x="154" y="13"/>
                    <a:pt x="154" y="13"/>
                    <a:pt x="154" y="13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211" y="13"/>
                    <a:pt x="211" y="13"/>
                    <a:pt x="211" y="13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4" y="76"/>
                    <a:pt x="184" y="85"/>
                    <a:pt x="168" y="84"/>
                  </a:cubicBezTo>
                  <a:lnTo>
                    <a:pt x="98" y="84"/>
                  </a:lnTo>
                  <a:close/>
                  <a:moveTo>
                    <a:pt x="131" y="26"/>
                  </a:moveTo>
                  <a:cubicBezTo>
                    <a:pt x="127" y="41"/>
                    <a:pt x="127" y="41"/>
                    <a:pt x="127" y="41"/>
                  </a:cubicBezTo>
                  <a:cubicBezTo>
                    <a:pt x="146" y="41"/>
                    <a:pt x="146" y="41"/>
                    <a:pt x="146" y="41"/>
                  </a:cubicBezTo>
                  <a:cubicBezTo>
                    <a:pt x="150" y="26"/>
                    <a:pt x="150" y="26"/>
                    <a:pt x="150" y="26"/>
                  </a:cubicBezTo>
                  <a:lnTo>
                    <a:pt x="131" y="26"/>
                  </a:lnTo>
                  <a:close/>
                  <a:moveTo>
                    <a:pt x="119" y="70"/>
                  </a:moveTo>
                  <a:cubicBezTo>
                    <a:pt x="138" y="70"/>
                    <a:pt x="138" y="70"/>
                    <a:pt x="138" y="70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23" y="54"/>
                    <a:pt x="123" y="54"/>
                    <a:pt x="123" y="54"/>
                  </a:cubicBezTo>
                  <a:lnTo>
                    <a:pt x="119" y="70"/>
                  </a:lnTo>
                  <a:close/>
                  <a:moveTo>
                    <a:pt x="188" y="26"/>
                  </a:moveTo>
                  <a:cubicBezTo>
                    <a:pt x="170" y="26"/>
                    <a:pt x="170" y="26"/>
                    <a:pt x="170" y="26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85" y="41"/>
                    <a:pt x="185" y="41"/>
                    <a:pt x="185" y="41"/>
                  </a:cubicBezTo>
                  <a:lnTo>
                    <a:pt x="188" y="26"/>
                  </a:lnTo>
                  <a:close/>
                  <a:moveTo>
                    <a:pt x="167" y="70"/>
                  </a:moveTo>
                  <a:cubicBezTo>
                    <a:pt x="174" y="70"/>
                    <a:pt x="178" y="67"/>
                    <a:pt x="180" y="59"/>
                  </a:cubicBezTo>
                  <a:cubicBezTo>
                    <a:pt x="181" y="54"/>
                    <a:pt x="181" y="54"/>
                    <a:pt x="181" y="54"/>
                  </a:cubicBezTo>
                  <a:cubicBezTo>
                    <a:pt x="163" y="54"/>
                    <a:pt x="163" y="54"/>
                    <a:pt x="163" y="54"/>
                  </a:cubicBezTo>
                  <a:cubicBezTo>
                    <a:pt x="158" y="70"/>
                    <a:pt x="158" y="70"/>
                    <a:pt x="158" y="70"/>
                  </a:cubicBezTo>
                  <a:lnTo>
                    <a:pt x="167" y="70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3"/>
            <p:cNvSpPr>
              <a:spLocks noEditPoints="1"/>
            </p:cNvSpPr>
            <p:nvPr/>
          </p:nvSpPr>
          <p:spPr bwMode="auto">
            <a:xfrm rot="21046708">
              <a:off x="5672714" y="2431636"/>
              <a:ext cx="1676211" cy="1423809"/>
            </a:xfrm>
            <a:custGeom>
              <a:avLst/>
              <a:gdLst>
                <a:gd name="T0" fmla="*/ 40 w 219"/>
                <a:gd name="T1" fmla="*/ 97 h 184"/>
                <a:gd name="T2" fmla="*/ 23 w 219"/>
                <a:gd name="T3" fmla="*/ 175 h 184"/>
                <a:gd name="T4" fmla="*/ 51 w 219"/>
                <a:gd name="T5" fmla="*/ 41 h 184"/>
                <a:gd name="T6" fmla="*/ 68 w 219"/>
                <a:gd name="T7" fmla="*/ 4 h 184"/>
                <a:gd name="T8" fmla="*/ 51 w 219"/>
                <a:gd name="T9" fmla="*/ 41 h 184"/>
                <a:gd name="T10" fmla="*/ 39 w 219"/>
                <a:gd name="T11" fmla="*/ 50 h 184"/>
                <a:gd name="T12" fmla="*/ 62 w 219"/>
                <a:gd name="T13" fmla="*/ 87 h 184"/>
                <a:gd name="T14" fmla="*/ 38 w 219"/>
                <a:gd name="T15" fmla="*/ 184 h 184"/>
                <a:gd name="T16" fmla="*/ 83 w 219"/>
                <a:gd name="T17" fmla="*/ 148 h 184"/>
                <a:gd name="T18" fmla="*/ 38 w 219"/>
                <a:gd name="T19" fmla="*/ 184 h 184"/>
                <a:gd name="T20" fmla="*/ 88 w 219"/>
                <a:gd name="T21" fmla="*/ 13 h 184"/>
                <a:gd name="T22" fmla="*/ 144 w 219"/>
                <a:gd name="T23" fmla="*/ 0 h 184"/>
                <a:gd name="T24" fmla="*/ 166 w 219"/>
                <a:gd name="T25" fmla="*/ 13 h 184"/>
                <a:gd name="T26" fmla="*/ 210 w 219"/>
                <a:gd name="T27" fmla="*/ 45 h 184"/>
                <a:gd name="T28" fmla="*/ 190 w 219"/>
                <a:gd name="T29" fmla="*/ 56 h 184"/>
                <a:gd name="T30" fmla="*/ 149 w 219"/>
                <a:gd name="T31" fmla="*/ 70 h 184"/>
                <a:gd name="T32" fmla="*/ 183 w 219"/>
                <a:gd name="T33" fmla="*/ 117 h 184"/>
                <a:gd name="T34" fmla="*/ 60 w 219"/>
                <a:gd name="T35" fmla="*/ 141 h 184"/>
                <a:gd name="T36" fmla="*/ 127 w 219"/>
                <a:gd name="T37" fmla="*/ 70 h 184"/>
                <a:gd name="T38" fmla="*/ 94 w 219"/>
                <a:gd name="T39" fmla="*/ 56 h 184"/>
                <a:gd name="T40" fmla="*/ 79 w 219"/>
                <a:gd name="T41" fmla="*/ 45 h 184"/>
                <a:gd name="T42" fmla="*/ 102 w 219"/>
                <a:gd name="T43" fmla="*/ 41 h 184"/>
                <a:gd name="T44" fmla="*/ 193 w 219"/>
                <a:gd name="T45" fmla="*/ 27 h 184"/>
                <a:gd name="T46" fmla="*/ 96 w 219"/>
                <a:gd name="T47" fmla="*/ 84 h 184"/>
                <a:gd name="T48" fmla="*/ 119 w 219"/>
                <a:gd name="T49" fmla="*/ 99 h 184"/>
                <a:gd name="T50" fmla="*/ 96 w 219"/>
                <a:gd name="T51" fmla="*/ 84 h 184"/>
                <a:gd name="T52" fmla="*/ 112 w 219"/>
                <a:gd name="T53" fmla="*/ 127 h 184"/>
                <a:gd name="T54" fmla="*/ 88 w 219"/>
                <a:gd name="T55" fmla="*/ 112 h 184"/>
                <a:gd name="T56" fmla="*/ 176 w 219"/>
                <a:gd name="T57" fmla="*/ 184 h 184"/>
                <a:gd name="T58" fmla="*/ 149 w 219"/>
                <a:gd name="T59" fmla="*/ 148 h 184"/>
                <a:gd name="T60" fmla="*/ 176 w 219"/>
                <a:gd name="T61" fmla="*/ 184 h 184"/>
                <a:gd name="T62" fmla="*/ 145 w 219"/>
                <a:gd name="T63" fmla="*/ 84 h 184"/>
                <a:gd name="T64" fmla="*/ 168 w 219"/>
                <a:gd name="T65" fmla="*/ 99 h 184"/>
                <a:gd name="T66" fmla="*/ 151 w 219"/>
                <a:gd name="T67" fmla="*/ 127 h 184"/>
                <a:gd name="T68" fmla="*/ 165 w 219"/>
                <a:gd name="T69" fmla="*/ 112 h 184"/>
                <a:gd name="T70" fmla="*/ 133 w 219"/>
                <a:gd name="T71" fmla="*/ 12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9" h="184">
                  <a:moveTo>
                    <a:pt x="0" y="175"/>
                  </a:moveTo>
                  <a:cubicBezTo>
                    <a:pt x="17" y="150"/>
                    <a:pt x="31" y="123"/>
                    <a:pt x="40" y="97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48" y="127"/>
                    <a:pt x="36" y="153"/>
                    <a:pt x="23" y="175"/>
                  </a:cubicBezTo>
                  <a:lnTo>
                    <a:pt x="0" y="175"/>
                  </a:lnTo>
                  <a:close/>
                  <a:moveTo>
                    <a:pt x="51" y="41"/>
                  </a:moveTo>
                  <a:cubicBezTo>
                    <a:pt x="51" y="26"/>
                    <a:pt x="50" y="14"/>
                    <a:pt x="4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72" y="19"/>
                    <a:pt x="73" y="31"/>
                    <a:pt x="72" y="41"/>
                  </a:cubicBezTo>
                  <a:lnTo>
                    <a:pt x="51" y="41"/>
                  </a:lnTo>
                  <a:close/>
                  <a:moveTo>
                    <a:pt x="40" y="87"/>
                  </a:moveTo>
                  <a:cubicBezTo>
                    <a:pt x="41" y="75"/>
                    <a:pt x="41" y="62"/>
                    <a:pt x="39" y="50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61" y="61"/>
                    <a:pt x="62" y="74"/>
                    <a:pt x="62" y="87"/>
                  </a:cubicBezTo>
                  <a:lnTo>
                    <a:pt x="40" y="87"/>
                  </a:lnTo>
                  <a:close/>
                  <a:moveTo>
                    <a:pt x="38" y="184"/>
                  </a:moveTo>
                  <a:cubicBezTo>
                    <a:pt x="42" y="169"/>
                    <a:pt x="42" y="169"/>
                    <a:pt x="42" y="169"/>
                  </a:cubicBezTo>
                  <a:cubicBezTo>
                    <a:pt x="61" y="166"/>
                    <a:pt x="75" y="156"/>
                    <a:pt x="83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93" y="166"/>
                    <a:pt x="69" y="182"/>
                    <a:pt x="38" y="184"/>
                  </a:cubicBezTo>
                  <a:close/>
                  <a:moveTo>
                    <a:pt x="79" y="45"/>
                  </a:moveTo>
                  <a:cubicBezTo>
                    <a:pt x="88" y="13"/>
                    <a:pt x="88" y="13"/>
                    <a:pt x="88" y="13"/>
                  </a:cubicBezTo>
                  <a:cubicBezTo>
                    <a:pt x="140" y="13"/>
                    <a:pt x="140" y="13"/>
                    <a:pt x="140" y="13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219" y="13"/>
                    <a:pt x="219" y="13"/>
                    <a:pt x="219" y="13"/>
                  </a:cubicBezTo>
                  <a:cubicBezTo>
                    <a:pt x="210" y="45"/>
                    <a:pt x="210" y="45"/>
                    <a:pt x="210" y="45"/>
                  </a:cubicBezTo>
                  <a:cubicBezTo>
                    <a:pt x="193" y="45"/>
                    <a:pt x="193" y="45"/>
                    <a:pt x="193" y="4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53" y="56"/>
                    <a:pt x="153" y="56"/>
                    <a:pt x="153" y="56"/>
                  </a:cubicBezTo>
                  <a:cubicBezTo>
                    <a:pt x="149" y="70"/>
                    <a:pt x="149" y="70"/>
                    <a:pt x="149" y="70"/>
                  </a:cubicBezTo>
                  <a:cubicBezTo>
                    <a:pt x="196" y="70"/>
                    <a:pt x="196" y="70"/>
                    <a:pt x="196" y="70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79" y="134"/>
                    <a:pt x="169" y="142"/>
                    <a:pt x="154" y="141"/>
                  </a:cubicBezTo>
                  <a:cubicBezTo>
                    <a:pt x="60" y="141"/>
                    <a:pt x="60" y="141"/>
                    <a:pt x="60" y="141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31" y="56"/>
                    <a:pt x="131" y="56"/>
                    <a:pt x="131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7" y="45"/>
                    <a:pt x="97" y="45"/>
                    <a:pt x="97" y="45"/>
                  </a:cubicBezTo>
                  <a:lnTo>
                    <a:pt x="79" y="45"/>
                  </a:lnTo>
                  <a:close/>
                  <a:moveTo>
                    <a:pt x="105" y="27"/>
                  </a:moveTo>
                  <a:cubicBezTo>
                    <a:pt x="102" y="41"/>
                    <a:pt x="102" y="41"/>
                    <a:pt x="102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3" y="27"/>
                    <a:pt x="193" y="27"/>
                    <a:pt x="193" y="27"/>
                  </a:cubicBezTo>
                  <a:lnTo>
                    <a:pt x="105" y="27"/>
                  </a:lnTo>
                  <a:close/>
                  <a:moveTo>
                    <a:pt x="96" y="84"/>
                  </a:moveTo>
                  <a:cubicBezTo>
                    <a:pt x="92" y="99"/>
                    <a:pt x="92" y="99"/>
                    <a:pt x="92" y="99"/>
                  </a:cubicBezTo>
                  <a:cubicBezTo>
                    <a:pt x="119" y="99"/>
                    <a:pt x="119" y="99"/>
                    <a:pt x="119" y="99"/>
                  </a:cubicBezTo>
                  <a:cubicBezTo>
                    <a:pt x="124" y="84"/>
                    <a:pt x="124" y="84"/>
                    <a:pt x="124" y="84"/>
                  </a:cubicBezTo>
                  <a:lnTo>
                    <a:pt x="96" y="84"/>
                  </a:lnTo>
                  <a:close/>
                  <a:moveTo>
                    <a:pt x="84" y="127"/>
                  </a:moveTo>
                  <a:cubicBezTo>
                    <a:pt x="112" y="127"/>
                    <a:pt x="112" y="127"/>
                    <a:pt x="112" y="127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88" y="112"/>
                    <a:pt x="88" y="112"/>
                    <a:pt x="88" y="112"/>
                  </a:cubicBezTo>
                  <a:lnTo>
                    <a:pt x="84" y="127"/>
                  </a:lnTo>
                  <a:close/>
                  <a:moveTo>
                    <a:pt x="176" y="184"/>
                  </a:moveTo>
                  <a:cubicBezTo>
                    <a:pt x="146" y="182"/>
                    <a:pt x="130" y="166"/>
                    <a:pt x="125" y="148"/>
                  </a:cubicBezTo>
                  <a:cubicBezTo>
                    <a:pt x="149" y="148"/>
                    <a:pt x="149" y="148"/>
                    <a:pt x="149" y="148"/>
                  </a:cubicBezTo>
                  <a:cubicBezTo>
                    <a:pt x="154" y="157"/>
                    <a:pt x="164" y="167"/>
                    <a:pt x="180" y="169"/>
                  </a:cubicBezTo>
                  <a:lnTo>
                    <a:pt x="176" y="184"/>
                  </a:lnTo>
                  <a:close/>
                  <a:moveTo>
                    <a:pt x="172" y="84"/>
                  </a:moveTo>
                  <a:cubicBezTo>
                    <a:pt x="145" y="84"/>
                    <a:pt x="145" y="84"/>
                    <a:pt x="145" y="84"/>
                  </a:cubicBezTo>
                  <a:cubicBezTo>
                    <a:pt x="141" y="99"/>
                    <a:pt x="141" y="99"/>
                    <a:pt x="141" y="99"/>
                  </a:cubicBezTo>
                  <a:cubicBezTo>
                    <a:pt x="168" y="99"/>
                    <a:pt x="168" y="99"/>
                    <a:pt x="168" y="99"/>
                  </a:cubicBezTo>
                  <a:lnTo>
                    <a:pt x="172" y="84"/>
                  </a:lnTo>
                  <a:close/>
                  <a:moveTo>
                    <a:pt x="151" y="127"/>
                  </a:moveTo>
                  <a:cubicBezTo>
                    <a:pt x="158" y="128"/>
                    <a:pt x="162" y="124"/>
                    <a:pt x="163" y="117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3" y="127"/>
                    <a:pt x="133" y="127"/>
                    <a:pt x="133" y="127"/>
                  </a:cubicBezTo>
                  <a:lnTo>
                    <a:pt x="151" y="127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任意多边形 40"/>
            <p:cNvSpPr>
              <a:spLocks/>
            </p:cNvSpPr>
            <p:nvPr/>
          </p:nvSpPr>
          <p:spPr bwMode="auto">
            <a:xfrm rot="21046708">
              <a:off x="-41907" y="3179360"/>
              <a:ext cx="3917235" cy="207099"/>
            </a:xfrm>
            <a:custGeom>
              <a:avLst/>
              <a:gdLst>
                <a:gd name="connsiteX0" fmla="*/ 3428610 w 3917235"/>
                <a:gd name="connsiteY0" fmla="*/ 0 h 207099"/>
                <a:gd name="connsiteX1" fmla="*/ 3405958 w 3917235"/>
                <a:gd name="connsiteY1" fmla="*/ 90606 h 207099"/>
                <a:gd name="connsiteX2" fmla="*/ 3917235 w 3917235"/>
                <a:gd name="connsiteY2" fmla="*/ 90606 h 207099"/>
                <a:gd name="connsiteX3" fmla="*/ 3878404 w 3917235"/>
                <a:gd name="connsiteY3" fmla="*/ 207099 h 207099"/>
                <a:gd name="connsiteX4" fmla="*/ 0 w 3917235"/>
                <a:gd name="connsiteY4" fmla="*/ 207099 h 207099"/>
                <a:gd name="connsiteX5" fmla="*/ 18912 w 3917235"/>
                <a:gd name="connsiteY5" fmla="*/ 90606 h 207099"/>
                <a:gd name="connsiteX6" fmla="*/ 3189151 w 3917235"/>
                <a:gd name="connsiteY6" fmla="*/ 90606 h 207099"/>
                <a:gd name="connsiteX7" fmla="*/ 3211803 w 3917235"/>
                <a:gd name="connsiteY7" fmla="*/ 0 h 20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17235" h="207099">
                  <a:moveTo>
                    <a:pt x="3428610" y="0"/>
                  </a:moveTo>
                  <a:lnTo>
                    <a:pt x="3405958" y="90606"/>
                  </a:lnTo>
                  <a:lnTo>
                    <a:pt x="3917235" y="90606"/>
                  </a:lnTo>
                  <a:lnTo>
                    <a:pt x="3878404" y="207099"/>
                  </a:lnTo>
                  <a:lnTo>
                    <a:pt x="0" y="207099"/>
                  </a:lnTo>
                  <a:lnTo>
                    <a:pt x="18912" y="90606"/>
                  </a:lnTo>
                  <a:lnTo>
                    <a:pt x="3189151" y="90606"/>
                  </a:lnTo>
                  <a:lnTo>
                    <a:pt x="3211803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25"/>
            <p:cNvSpPr>
              <a:spLocks/>
            </p:cNvSpPr>
            <p:nvPr/>
          </p:nvSpPr>
          <p:spPr bwMode="auto">
            <a:xfrm rot="21046708">
              <a:off x="2479331" y="3223265"/>
              <a:ext cx="1407630" cy="262111"/>
            </a:xfrm>
            <a:custGeom>
              <a:avLst/>
              <a:gdLst>
                <a:gd name="T0" fmla="*/ 184 w 184"/>
                <a:gd name="T1" fmla="*/ 19 h 34"/>
                <a:gd name="T2" fmla="*/ 138 w 184"/>
                <a:gd name="T3" fmla="*/ 19 h 34"/>
                <a:gd name="T4" fmla="*/ 149 w 184"/>
                <a:gd name="T5" fmla="*/ 0 h 34"/>
                <a:gd name="T6" fmla="*/ 125 w 184"/>
                <a:gd name="T7" fmla="*/ 0 h 34"/>
                <a:gd name="T8" fmla="*/ 114 w 184"/>
                <a:gd name="T9" fmla="*/ 19 h 34"/>
                <a:gd name="T10" fmla="*/ 75 w 184"/>
                <a:gd name="T11" fmla="*/ 19 h 34"/>
                <a:gd name="T12" fmla="*/ 74 w 184"/>
                <a:gd name="T13" fmla="*/ 0 h 34"/>
                <a:gd name="T14" fmla="*/ 49 w 184"/>
                <a:gd name="T15" fmla="*/ 0 h 34"/>
                <a:gd name="T16" fmla="*/ 51 w 184"/>
                <a:gd name="T17" fmla="*/ 19 h 34"/>
                <a:gd name="T18" fmla="*/ 5 w 184"/>
                <a:gd name="T19" fmla="*/ 19 h 34"/>
                <a:gd name="T20" fmla="*/ 0 w 184"/>
                <a:gd name="T21" fmla="*/ 34 h 34"/>
                <a:gd name="T22" fmla="*/ 179 w 184"/>
                <a:gd name="T23" fmla="*/ 34 h 34"/>
                <a:gd name="T24" fmla="*/ 184 w 184"/>
                <a:gd name="T25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4" h="34">
                  <a:moveTo>
                    <a:pt x="184" y="19"/>
                  </a:moveTo>
                  <a:cubicBezTo>
                    <a:pt x="138" y="19"/>
                    <a:pt x="138" y="19"/>
                    <a:pt x="138" y="19"/>
                  </a:cubicBezTo>
                  <a:cubicBezTo>
                    <a:pt x="142" y="14"/>
                    <a:pt x="146" y="7"/>
                    <a:pt x="149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6"/>
                    <a:pt x="119" y="13"/>
                    <a:pt x="114" y="19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3" y="13"/>
                    <a:pt x="73" y="6"/>
                    <a:pt x="74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7"/>
                    <a:pt x="49" y="14"/>
                    <a:pt x="5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9" y="34"/>
                    <a:pt x="179" y="34"/>
                    <a:pt x="179" y="34"/>
                  </a:cubicBezTo>
                  <a:lnTo>
                    <a:pt x="184" y="19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26"/>
            <p:cNvSpPr>
              <a:spLocks/>
            </p:cNvSpPr>
            <p:nvPr/>
          </p:nvSpPr>
          <p:spPr bwMode="auto">
            <a:xfrm rot="21046708">
              <a:off x="7642295" y="2240695"/>
              <a:ext cx="200628" cy="300942"/>
            </a:xfrm>
            <a:custGeom>
              <a:avLst/>
              <a:gdLst>
                <a:gd name="T0" fmla="*/ 26 w 26"/>
                <a:gd name="T1" fmla="*/ 39 h 39"/>
                <a:gd name="T2" fmla="*/ 21 w 26"/>
                <a:gd name="T3" fmla="*/ 0 h 39"/>
                <a:gd name="T4" fmla="*/ 0 w 26"/>
                <a:gd name="T5" fmla="*/ 0 h 39"/>
                <a:gd name="T6" fmla="*/ 3 w 26"/>
                <a:gd name="T7" fmla="*/ 39 h 39"/>
                <a:gd name="T8" fmla="*/ 26 w 26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9">
                  <a:moveTo>
                    <a:pt x="26" y="39"/>
                  </a:moveTo>
                  <a:cubicBezTo>
                    <a:pt x="26" y="25"/>
                    <a:pt x="24" y="12"/>
                    <a:pt x="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14"/>
                    <a:pt x="4" y="27"/>
                    <a:pt x="3" y="39"/>
                  </a:cubicBezTo>
                  <a:lnTo>
                    <a:pt x="26" y="39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27"/>
            <p:cNvSpPr>
              <a:spLocks/>
            </p:cNvSpPr>
            <p:nvPr/>
          </p:nvSpPr>
          <p:spPr bwMode="auto">
            <a:xfrm rot="21046708">
              <a:off x="7469342" y="2677037"/>
              <a:ext cx="427143" cy="873701"/>
            </a:xfrm>
            <a:custGeom>
              <a:avLst/>
              <a:gdLst>
                <a:gd name="T0" fmla="*/ 51 w 56"/>
                <a:gd name="T1" fmla="*/ 88 h 113"/>
                <a:gd name="T2" fmla="*/ 56 w 56"/>
                <a:gd name="T3" fmla="*/ 69 h 113"/>
                <a:gd name="T4" fmla="*/ 32 w 56"/>
                <a:gd name="T5" fmla="*/ 82 h 113"/>
                <a:gd name="T6" fmla="*/ 54 w 56"/>
                <a:gd name="T7" fmla="*/ 0 h 113"/>
                <a:gd name="T8" fmla="*/ 14 w 56"/>
                <a:gd name="T9" fmla="*/ 0 h 113"/>
                <a:gd name="T10" fmla="*/ 10 w 56"/>
                <a:gd name="T11" fmla="*/ 16 h 113"/>
                <a:gd name="T12" fmla="*/ 26 w 56"/>
                <a:gd name="T13" fmla="*/ 16 h 113"/>
                <a:gd name="T14" fmla="*/ 0 w 56"/>
                <a:gd name="T15" fmla="*/ 113 h 113"/>
                <a:gd name="T16" fmla="*/ 51 w 56"/>
                <a:gd name="T17" fmla="*/ 8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113">
                  <a:moveTo>
                    <a:pt x="51" y="88"/>
                  </a:moveTo>
                  <a:cubicBezTo>
                    <a:pt x="56" y="69"/>
                    <a:pt x="56" y="69"/>
                    <a:pt x="56" y="69"/>
                  </a:cubicBezTo>
                  <a:cubicBezTo>
                    <a:pt x="49" y="74"/>
                    <a:pt x="41" y="78"/>
                    <a:pt x="32" y="8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20" y="106"/>
                    <a:pt x="37" y="98"/>
                    <a:pt x="51" y="88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35"/>
            <p:cNvSpPr>
              <a:spLocks noEditPoints="1"/>
            </p:cNvSpPr>
            <p:nvPr/>
          </p:nvSpPr>
          <p:spPr bwMode="auto">
            <a:xfrm rot="21046708">
              <a:off x="2232006" y="2435154"/>
              <a:ext cx="8646402" cy="1559718"/>
            </a:xfrm>
            <a:custGeom>
              <a:avLst/>
              <a:gdLst>
                <a:gd name="T0" fmla="*/ 821 w 1129"/>
                <a:gd name="T1" fmla="*/ 171 h 202"/>
                <a:gd name="T2" fmla="*/ 825 w 1129"/>
                <a:gd name="T3" fmla="*/ 157 h 202"/>
                <a:gd name="T4" fmla="*/ 839 w 1129"/>
                <a:gd name="T5" fmla="*/ 106 h 202"/>
                <a:gd name="T6" fmla="*/ 869 w 1129"/>
                <a:gd name="T7" fmla="*/ 90 h 202"/>
                <a:gd name="T8" fmla="*/ 856 w 1129"/>
                <a:gd name="T9" fmla="*/ 40 h 202"/>
                <a:gd name="T10" fmla="*/ 882 w 1129"/>
                <a:gd name="T11" fmla="*/ 24 h 202"/>
                <a:gd name="T12" fmla="*/ 867 w 1129"/>
                <a:gd name="T13" fmla="*/ 0 h 202"/>
                <a:gd name="T14" fmla="*/ 837 w 1129"/>
                <a:gd name="T15" fmla="*/ 24 h 202"/>
                <a:gd name="T16" fmla="*/ 814 w 1129"/>
                <a:gd name="T17" fmla="*/ 0 h 202"/>
                <a:gd name="T18" fmla="*/ 784 w 1129"/>
                <a:gd name="T19" fmla="*/ 24 h 202"/>
                <a:gd name="T20" fmla="*/ 759 w 1129"/>
                <a:gd name="T21" fmla="*/ 40 h 202"/>
                <a:gd name="T22" fmla="*/ 766 w 1129"/>
                <a:gd name="T23" fmla="*/ 90 h 202"/>
                <a:gd name="T24" fmla="*/ 736 w 1129"/>
                <a:gd name="T25" fmla="*/ 106 h 202"/>
                <a:gd name="T26" fmla="*/ 760 w 1129"/>
                <a:gd name="T27" fmla="*/ 113 h 202"/>
                <a:gd name="T28" fmla="*/ 744 w 1129"/>
                <a:gd name="T29" fmla="*/ 171 h 202"/>
                <a:gd name="T30" fmla="*/ 730 w 1129"/>
                <a:gd name="T31" fmla="*/ 182 h 202"/>
                <a:gd name="T32" fmla="*/ 128 w 1129"/>
                <a:gd name="T33" fmla="*/ 171 h 202"/>
                <a:gd name="T34" fmla="*/ 139 w 1129"/>
                <a:gd name="T35" fmla="*/ 130 h 202"/>
                <a:gd name="T36" fmla="*/ 183 w 1129"/>
                <a:gd name="T37" fmla="*/ 106 h 202"/>
                <a:gd name="T38" fmla="*/ 53 w 1129"/>
                <a:gd name="T39" fmla="*/ 79 h 202"/>
                <a:gd name="T40" fmla="*/ 70 w 1129"/>
                <a:gd name="T41" fmla="*/ 130 h 202"/>
                <a:gd name="T42" fmla="*/ 34 w 1129"/>
                <a:gd name="T43" fmla="*/ 198 h 202"/>
                <a:gd name="T44" fmla="*/ 115 w 1129"/>
                <a:gd name="T45" fmla="*/ 130 h 202"/>
                <a:gd name="T46" fmla="*/ 104 w 1129"/>
                <a:gd name="T47" fmla="*/ 174 h 202"/>
                <a:gd name="T48" fmla="*/ 733 w 1129"/>
                <a:gd name="T49" fmla="*/ 202 h 202"/>
                <a:gd name="T50" fmla="*/ 734 w 1129"/>
                <a:gd name="T51" fmla="*/ 202 h 202"/>
                <a:gd name="T52" fmla="*/ 782 w 1129"/>
                <a:gd name="T53" fmla="*/ 120 h 202"/>
                <a:gd name="T54" fmla="*/ 783 w 1129"/>
                <a:gd name="T55" fmla="*/ 116 h 202"/>
                <a:gd name="T56" fmla="*/ 815 w 1129"/>
                <a:gd name="T57" fmla="*/ 106 h 202"/>
                <a:gd name="T58" fmla="*/ 800 w 1129"/>
                <a:gd name="T59" fmla="*/ 161 h 202"/>
                <a:gd name="T60" fmla="*/ 797 w 1129"/>
                <a:gd name="T61" fmla="*/ 174 h 202"/>
                <a:gd name="T62" fmla="*/ 1129 w 1129"/>
                <a:gd name="T63" fmla="*/ 202 h 202"/>
                <a:gd name="T64" fmla="*/ 850 w 1129"/>
                <a:gd name="T65" fmla="*/ 182 h 202"/>
                <a:gd name="T66" fmla="*/ 73 w 1129"/>
                <a:gd name="T67" fmla="*/ 93 h 202"/>
                <a:gd name="T68" fmla="*/ 159 w 1129"/>
                <a:gd name="T69" fmla="*/ 106 h 202"/>
                <a:gd name="T70" fmla="*/ 67 w 1129"/>
                <a:gd name="T71" fmla="*/ 116 h 202"/>
                <a:gd name="T72" fmla="*/ 803 w 1129"/>
                <a:gd name="T73" fmla="*/ 40 h 202"/>
                <a:gd name="T74" fmla="*/ 819 w 1129"/>
                <a:gd name="T75" fmla="*/ 9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29" h="202">
                  <a:moveTo>
                    <a:pt x="850" y="182"/>
                  </a:moveTo>
                  <a:cubicBezTo>
                    <a:pt x="822" y="182"/>
                    <a:pt x="819" y="179"/>
                    <a:pt x="821" y="171"/>
                  </a:cubicBezTo>
                  <a:cubicBezTo>
                    <a:pt x="825" y="157"/>
                    <a:pt x="825" y="157"/>
                    <a:pt x="825" y="157"/>
                  </a:cubicBezTo>
                  <a:cubicBezTo>
                    <a:pt x="825" y="157"/>
                    <a:pt x="825" y="157"/>
                    <a:pt x="825" y="157"/>
                  </a:cubicBezTo>
                  <a:cubicBezTo>
                    <a:pt x="835" y="120"/>
                    <a:pt x="835" y="120"/>
                    <a:pt x="835" y="120"/>
                  </a:cubicBezTo>
                  <a:cubicBezTo>
                    <a:pt x="839" y="106"/>
                    <a:pt x="839" y="106"/>
                    <a:pt x="839" y="106"/>
                  </a:cubicBezTo>
                  <a:cubicBezTo>
                    <a:pt x="864" y="106"/>
                    <a:pt x="864" y="106"/>
                    <a:pt x="864" y="106"/>
                  </a:cubicBezTo>
                  <a:cubicBezTo>
                    <a:pt x="869" y="90"/>
                    <a:pt x="869" y="90"/>
                    <a:pt x="869" y="90"/>
                  </a:cubicBezTo>
                  <a:cubicBezTo>
                    <a:pt x="843" y="90"/>
                    <a:pt x="843" y="90"/>
                    <a:pt x="843" y="90"/>
                  </a:cubicBezTo>
                  <a:cubicBezTo>
                    <a:pt x="856" y="40"/>
                    <a:pt x="856" y="40"/>
                    <a:pt x="856" y="40"/>
                  </a:cubicBezTo>
                  <a:cubicBezTo>
                    <a:pt x="878" y="40"/>
                    <a:pt x="878" y="40"/>
                    <a:pt x="878" y="40"/>
                  </a:cubicBezTo>
                  <a:cubicBezTo>
                    <a:pt x="882" y="24"/>
                    <a:pt x="882" y="24"/>
                    <a:pt x="882" y="24"/>
                  </a:cubicBezTo>
                  <a:cubicBezTo>
                    <a:pt x="861" y="24"/>
                    <a:pt x="861" y="24"/>
                    <a:pt x="861" y="24"/>
                  </a:cubicBezTo>
                  <a:cubicBezTo>
                    <a:pt x="867" y="0"/>
                    <a:pt x="867" y="0"/>
                    <a:pt x="867" y="0"/>
                  </a:cubicBezTo>
                  <a:cubicBezTo>
                    <a:pt x="843" y="0"/>
                    <a:pt x="843" y="0"/>
                    <a:pt x="843" y="0"/>
                  </a:cubicBezTo>
                  <a:cubicBezTo>
                    <a:pt x="837" y="24"/>
                    <a:pt x="837" y="24"/>
                    <a:pt x="837" y="24"/>
                  </a:cubicBezTo>
                  <a:cubicBezTo>
                    <a:pt x="808" y="24"/>
                    <a:pt x="808" y="24"/>
                    <a:pt x="808" y="24"/>
                  </a:cubicBezTo>
                  <a:cubicBezTo>
                    <a:pt x="814" y="0"/>
                    <a:pt x="814" y="0"/>
                    <a:pt x="814" y="0"/>
                  </a:cubicBezTo>
                  <a:cubicBezTo>
                    <a:pt x="790" y="0"/>
                    <a:pt x="790" y="0"/>
                    <a:pt x="790" y="0"/>
                  </a:cubicBezTo>
                  <a:cubicBezTo>
                    <a:pt x="784" y="24"/>
                    <a:pt x="784" y="24"/>
                    <a:pt x="784" y="24"/>
                  </a:cubicBezTo>
                  <a:cubicBezTo>
                    <a:pt x="763" y="24"/>
                    <a:pt x="763" y="24"/>
                    <a:pt x="763" y="24"/>
                  </a:cubicBezTo>
                  <a:cubicBezTo>
                    <a:pt x="759" y="40"/>
                    <a:pt x="759" y="40"/>
                    <a:pt x="759" y="40"/>
                  </a:cubicBezTo>
                  <a:cubicBezTo>
                    <a:pt x="779" y="40"/>
                    <a:pt x="779" y="40"/>
                    <a:pt x="779" y="40"/>
                  </a:cubicBezTo>
                  <a:cubicBezTo>
                    <a:pt x="766" y="90"/>
                    <a:pt x="766" y="90"/>
                    <a:pt x="766" y="90"/>
                  </a:cubicBezTo>
                  <a:cubicBezTo>
                    <a:pt x="740" y="90"/>
                    <a:pt x="740" y="90"/>
                    <a:pt x="740" y="90"/>
                  </a:cubicBezTo>
                  <a:cubicBezTo>
                    <a:pt x="736" y="106"/>
                    <a:pt x="736" y="106"/>
                    <a:pt x="736" y="106"/>
                  </a:cubicBezTo>
                  <a:cubicBezTo>
                    <a:pt x="762" y="106"/>
                    <a:pt x="762" y="106"/>
                    <a:pt x="762" y="106"/>
                  </a:cubicBezTo>
                  <a:cubicBezTo>
                    <a:pt x="760" y="113"/>
                    <a:pt x="760" y="113"/>
                    <a:pt x="760" y="113"/>
                  </a:cubicBezTo>
                  <a:cubicBezTo>
                    <a:pt x="760" y="113"/>
                    <a:pt x="760" y="113"/>
                    <a:pt x="760" y="113"/>
                  </a:cubicBezTo>
                  <a:cubicBezTo>
                    <a:pt x="744" y="171"/>
                    <a:pt x="744" y="171"/>
                    <a:pt x="744" y="171"/>
                  </a:cubicBezTo>
                  <a:cubicBezTo>
                    <a:pt x="743" y="179"/>
                    <a:pt x="738" y="182"/>
                    <a:pt x="730" y="182"/>
                  </a:cubicBezTo>
                  <a:cubicBezTo>
                    <a:pt x="730" y="182"/>
                    <a:pt x="730" y="182"/>
                    <a:pt x="730" y="182"/>
                  </a:cubicBezTo>
                  <a:cubicBezTo>
                    <a:pt x="157" y="182"/>
                    <a:pt x="157" y="182"/>
                    <a:pt x="157" y="182"/>
                  </a:cubicBezTo>
                  <a:cubicBezTo>
                    <a:pt x="129" y="182"/>
                    <a:pt x="126" y="179"/>
                    <a:pt x="128" y="171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53" y="130"/>
                    <a:pt x="153" y="130"/>
                    <a:pt x="153" y="130"/>
                  </a:cubicBezTo>
                  <a:cubicBezTo>
                    <a:pt x="169" y="131"/>
                    <a:pt x="179" y="123"/>
                    <a:pt x="183" y="106"/>
                  </a:cubicBezTo>
                  <a:cubicBezTo>
                    <a:pt x="190" y="79"/>
                    <a:pt x="190" y="79"/>
                    <a:pt x="190" y="79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44"/>
                    <a:pt x="16" y="191"/>
                    <a:pt x="0" y="198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54" y="188"/>
                    <a:pt x="90" y="141"/>
                    <a:pt x="94" y="130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08" y="157"/>
                    <a:pt x="108" y="157"/>
                    <a:pt x="108" y="157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99" y="190"/>
                    <a:pt x="104" y="202"/>
                    <a:pt x="123" y="202"/>
                  </a:cubicBezTo>
                  <a:cubicBezTo>
                    <a:pt x="733" y="202"/>
                    <a:pt x="733" y="202"/>
                    <a:pt x="733" y="202"/>
                  </a:cubicBezTo>
                  <a:cubicBezTo>
                    <a:pt x="733" y="202"/>
                    <a:pt x="733" y="202"/>
                    <a:pt x="733" y="202"/>
                  </a:cubicBezTo>
                  <a:cubicBezTo>
                    <a:pt x="734" y="202"/>
                    <a:pt x="734" y="202"/>
                    <a:pt x="734" y="202"/>
                  </a:cubicBezTo>
                  <a:cubicBezTo>
                    <a:pt x="752" y="202"/>
                    <a:pt x="764" y="190"/>
                    <a:pt x="767" y="174"/>
                  </a:cubicBezTo>
                  <a:cubicBezTo>
                    <a:pt x="782" y="120"/>
                    <a:pt x="782" y="120"/>
                    <a:pt x="782" y="120"/>
                  </a:cubicBezTo>
                  <a:cubicBezTo>
                    <a:pt x="782" y="120"/>
                    <a:pt x="782" y="120"/>
                    <a:pt x="782" y="120"/>
                  </a:cubicBezTo>
                  <a:cubicBezTo>
                    <a:pt x="782" y="119"/>
                    <a:pt x="783" y="118"/>
                    <a:pt x="783" y="116"/>
                  </a:cubicBezTo>
                  <a:cubicBezTo>
                    <a:pt x="785" y="106"/>
                    <a:pt x="785" y="106"/>
                    <a:pt x="785" y="106"/>
                  </a:cubicBezTo>
                  <a:cubicBezTo>
                    <a:pt x="815" y="106"/>
                    <a:pt x="815" y="106"/>
                    <a:pt x="815" y="106"/>
                  </a:cubicBezTo>
                  <a:cubicBezTo>
                    <a:pt x="811" y="120"/>
                    <a:pt x="811" y="120"/>
                    <a:pt x="811" y="120"/>
                  </a:cubicBezTo>
                  <a:cubicBezTo>
                    <a:pt x="800" y="161"/>
                    <a:pt x="800" y="161"/>
                    <a:pt x="800" y="161"/>
                  </a:cubicBezTo>
                  <a:cubicBezTo>
                    <a:pt x="800" y="161"/>
                    <a:pt x="800" y="161"/>
                    <a:pt x="800" y="161"/>
                  </a:cubicBezTo>
                  <a:cubicBezTo>
                    <a:pt x="797" y="174"/>
                    <a:pt x="797" y="174"/>
                    <a:pt x="797" y="174"/>
                  </a:cubicBezTo>
                  <a:cubicBezTo>
                    <a:pt x="792" y="190"/>
                    <a:pt x="797" y="202"/>
                    <a:pt x="816" y="202"/>
                  </a:cubicBezTo>
                  <a:cubicBezTo>
                    <a:pt x="1129" y="202"/>
                    <a:pt x="1129" y="202"/>
                    <a:pt x="1129" y="202"/>
                  </a:cubicBezTo>
                  <a:cubicBezTo>
                    <a:pt x="1129" y="182"/>
                    <a:pt x="1129" y="182"/>
                    <a:pt x="1129" y="182"/>
                  </a:cubicBezTo>
                  <a:lnTo>
                    <a:pt x="850" y="182"/>
                  </a:lnTo>
                  <a:close/>
                  <a:moveTo>
                    <a:pt x="67" y="116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57" y="112"/>
                    <a:pt x="153" y="116"/>
                    <a:pt x="146" y="116"/>
                  </a:cubicBezTo>
                  <a:lnTo>
                    <a:pt x="67" y="116"/>
                  </a:lnTo>
                  <a:close/>
                  <a:moveTo>
                    <a:pt x="790" y="90"/>
                  </a:moveTo>
                  <a:cubicBezTo>
                    <a:pt x="803" y="40"/>
                    <a:pt x="803" y="40"/>
                    <a:pt x="803" y="40"/>
                  </a:cubicBezTo>
                  <a:cubicBezTo>
                    <a:pt x="833" y="40"/>
                    <a:pt x="833" y="40"/>
                    <a:pt x="833" y="40"/>
                  </a:cubicBezTo>
                  <a:cubicBezTo>
                    <a:pt x="819" y="90"/>
                    <a:pt x="819" y="90"/>
                    <a:pt x="819" y="90"/>
                  </a:cubicBezTo>
                  <a:lnTo>
                    <a:pt x="790" y="9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任意多边形 52"/>
            <p:cNvSpPr>
              <a:spLocks/>
            </p:cNvSpPr>
            <p:nvPr/>
          </p:nvSpPr>
          <p:spPr bwMode="auto">
            <a:xfrm rot="21046708">
              <a:off x="10926753" y="3034627"/>
              <a:ext cx="1286002" cy="155325"/>
            </a:xfrm>
            <a:custGeom>
              <a:avLst/>
              <a:gdLst>
                <a:gd name="connsiteX0" fmla="*/ 1286002 w 1286002"/>
                <a:gd name="connsiteY0" fmla="*/ 0 h 155325"/>
                <a:gd name="connsiteX1" fmla="*/ 1260785 w 1286002"/>
                <a:gd name="connsiteY1" fmla="*/ 155325 h 155325"/>
                <a:gd name="connsiteX2" fmla="*/ 0 w 1286002"/>
                <a:gd name="connsiteY2" fmla="*/ 155325 h 155325"/>
                <a:gd name="connsiteX3" fmla="*/ 0 w 1286002"/>
                <a:gd name="connsiteY3" fmla="*/ 0 h 15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6002" h="155325">
                  <a:moveTo>
                    <a:pt x="1286002" y="0"/>
                  </a:moveTo>
                  <a:lnTo>
                    <a:pt x="1260785" y="155325"/>
                  </a:lnTo>
                  <a:lnTo>
                    <a:pt x="0" y="1553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 rot="21076796">
            <a:off x="9013949" y="2605215"/>
            <a:ext cx="3156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DE2A2A"/>
                </a:solidFill>
                <a:cs typeface="+mn-ea"/>
                <a:sym typeface="+mn-lt"/>
              </a:rPr>
              <a:t>进攻时刻 不胜不归</a:t>
            </a:r>
          </a:p>
        </p:txBody>
      </p:sp>
      <p:sp>
        <p:nvSpPr>
          <p:cNvPr id="2" name="矩形 1"/>
          <p:cNvSpPr/>
          <p:nvPr/>
        </p:nvSpPr>
        <p:spPr>
          <a:xfrm>
            <a:off x="9106963" y="5714662"/>
            <a:ext cx="2767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部门：LBS事业部一团</a:t>
            </a:r>
          </a:p>
        </p:txBody>
      </p:sp>
      <p:sp>
        <p:nvSpPr>
          <p:cNvPr id="55" name="矩形 54"/>
          <p:cNvSpPr/>
          <p:nvPr/>
        </p:nvSpPr>
        <p:spPr>
          <a:xfrm>
            <a:off x="10168151" y="6225403"/>
            <a:ext cx="1499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日期：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201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x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x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8" name="何真真 - 星际流浪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2331700" y="62772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1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/>
      <p:bldP spid="3" grpId="0"/>
      <p:bldP spid="2" grpId="0"/>
      <p:bldP spid="5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71433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团队建设方案-市场开发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6" name="Text Box 15"/>
          <p:cNvSpPr txBox="1">
            <a:spLocks noChangeArrowheads="1"/>
          </p:cNvSpPr>
          <p:nvPr/>
        </p:nvSpPr>
        <p:spPr bwMode="auto">
          <a:xfrm>
            <a:off x="7847656" y="3735605"/>
            <a:ext cx="3769630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0085D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上以商城整体合作为切入点，以阶段性活动为依托，签约为合作商家</a:t>
            </a:r>
          </a:p>
        </p:txBody>
      </p:sp>
      <p:sp>
        <p:nvSpPr>
          <p:cNvPr id="127" name="Text Box 16"/>
          <p:cNvSpPr txBox="1">
            <a:spLocks noChangeArrowheads="1"/>
          </p:cNvSpPr>
          <p:nvPr/>
        </p:nvSpPr>
        <p:spPr bwMode="auto">
          <a:xfrm>
            <a:off x="760513" y="3735605"/>
            <a:ext cx="3582438" cy="777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0085D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defRPr>
            </a:lvl1pPr>
          </a:lstStyle>
          <a:p>
            <a:pPr algn="r">
              <a:lnSpc>
                <a:spcPct val="130000"/>
              </a:lnSpc>
            </a:pP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下以新开业的商家，以及规模较小商家，自主开发</a:t>
            </a:r>
          </a:p>
        </p:txBody>
      </p:sp>
      <p:sp>
        <p:nvSpPr>
          <p:cNvPr id="128" name="Text Box 17"/>
          <p:cNvSpPr txBox="1">
            <a:spLocks noChangeArrowheads="1"/>
          </p:cNvSpPr>
          <p:nvPr/>
        </p:nvSpPr>
        <p:spPr bwMode="auto">
          <a:xfrm>
            <a:off x="4124085" y="1975900"/>
            <a:ext cx="3945772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0085D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defRPr>
            </a:lvl1pPr>
          </a:lstStyle>
          <a:p>
            <a:pPr algn="r">
              <a:lnSpc>
                <a:spcPct val="130000"/>
              </a:lnSpc>
            </a:pPr>
            <a:r>
              <a:rPr lang="zh-CN" altLang="en-US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人员分配</a:t>
            </a:r>
            <a:r>
              <a:rPr lang="zh-CN" altLang="en-US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;上</a:t>
            </a:r>
            <a:r>
              <a:rPr lang="zh-CN" altLang="en-US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两名，下四名，左右两</a:t>
            </a:r>
            <a:r>
              <a:rPr lang="zh-CN" altLang="en-US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名</a:t>
            </a:r>
            <a:endParaRPr lang="zh-CN" altLang="en-US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9" name="Text Box 18"/>
          <p:cNvSpPr txBox="1">
            <a:spLocks noChangeArrowheads="1"/>
          </p:cNvSpPr>
          <p:nvPr/>
        </p:nvSpPr>
        <p:spPr bwMode="auto">
          <a:xfrm>
            <a:off x="4150821" y="5845454"/>
            <a:ext cx="3957378" cy="423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rgbClr val="0085D0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左右结合以连锁品牌为主，横向</a:t>
            </a:r>
            <a:r>
              <a:rPr lang="zh-CN" altLang="en-US" dirty="0" smtClean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合作</a:t>
            </a:r>
            <a:endParaRPr lang="zh-CN" altLang="en-US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13785" y="2536635"/>
            <a:ext cx="3203514" cy="3210471"/>
            <a:chOff x="4513785" y="2536635"/>
            <a:chExt cx="3203514" cy="3210471"/>
          </a:xfrm>
        </p:grpSpPr>
        <p:sp>
          <p:nvSpPr>
            <p:cNvPr id="136" name="文本框 135"/>
            <p:cNvSpPr txBox="1">
              <a:spLocks noChangeArrowheads="1"/>
            </p:cNvSpPr>
            <p:nvPr/>
          </p:nvSpPr>
          <p:spPr bwMode="auto">
            <a:xfrm>
              <a:off x="5613325" y="3577602"/>
              <a:ext cx="1082151" cy="1128537"/>
            </a:xfrm>
            <a:custGeom>
              <a:avLst/>
              <a:gdLst/>
              <a:ahLst/>
              <a:cxnLst/>
              <a:rect l="l" t="t" r="r" b="b"/>
              <a:pathLst>
                <a:path w="561465" h="585532">
                  <a:moveTo>
                    <a:pt x="170832" y="293531"/>
                  </a:moveTo>
                  <a:cubicBezTo>
                    <a:pt x="142257" y="309605"/>
                    <a:pt x="122612" y="325678"/>
                    <a:pt x="111896" y="341752"/>
                  </a:cubicBezTo>
                  <a:cubicBezTo>
                    <a:pt x="111896" y="341752"/>
                    <a:pt x="112789" y="342645"/>
                    <a:pt x="114575" y="344431"/>
                  </a:cubicBezTo>
                  <a:cubicBezTo>
                    <a:pt x="114575" y="346217"/>
                    <a:pt x="114575" y="348003"/>
                    <a:pt x="114575" y="349788"/>
                  </a:cubicBezTo>
                  <a:cubicBezTo>
                    <a:pt x="130649" y="344431"/>
                    <a:pt x="147615" y="335501"/>
                    <a:pt x="165475" y="322999"/>
                  </a:cubicBezTo>
                  <a:cubicBezTo>
                    <a:pt x="170832" y="321213"/>
                    <a:pt x="172618" y="311391"/>
                    <a:pt x="170832" y="293531"/>
                  </a:cubicBezTo>
                  <a:close/>
                  <a:moveTo>
                    <a:pt x="481585" y="274779"/>
                  </a:moveTo>
                  <a:cubicBezTo>
                    <a:pt x="469084" y="276565"/>
                    <a:pt x="458368" y="280137"/>
                    <a:pt x="449439" y="285495"/>
                  </a:cubicBezTo>
                  <a:cubicBezTo>
                    <a:pt x="444081" y="299782"/>
                    <a:pt x="432472" y="328357"/>
                    <a:pt x="414613" y="371220"/>
                  </a:cubicBezTo>
                  <a:cubicBezTo>
                    <a:pt x="403897" y="396223"/>
                    <a:pt x="396753" y="414082"/>
                    <a:pt x="393182" y="424798"/>
                  </a:cubicBezTo>
                  <a:cubicBezTo>
                    <a:pt x="402111" y="455159"/>
                    <a:pt x="415506" y="475697"/>
                    <a:pt x="433365" y="486413"/>
                  </a:cubicBezTo>
                  <a:cubicBezTo>
                    <a:pt x="444081" y="493556"/>
                    <a:pt x="451225" y="490878"/>
                    <a:pt x="454796" y="478376"/>
                  </a:cubicBezTo>
                  <a:cubicBezTo>
                    <a:pt x="474442" y="430156"/>
                    <a:pt x="488729" y="372113"/>
                    <a:pt x="497659" y="304247"/>
                  </a:cubicBezTo>
                  <a:cubicBezTo>
                    <a:pt x="497659" y="286388"/>
                    <a:pt x="492301" y="276565"/>
                    <a:pt x="481585" y="274779"/>
                  </a:cubicBezTo>
                  <a:close/>
                  <a:moveTo>
                    <a:pt x="245842" y="264063"/>
                  </a:moveTo>
                  <a:cubicBezTo>
                    <a:pt x="236912" y="265849"/>
                    <a:pt x="227089" y="270314"/>
                    <a:pt x="216374" y="277458"/>
                  </a:cubicBezTo>
                  <a:cubicBezTo>
                    <a:pt x="216374" y="291746"/>
                    <a:pt x="218160" y="298889"/>
                    <a:pt x="221732" y="298889"/>
                  </a:cubicBezTo>
                  <a:cubicBezTo>
                    <a:pt x="243163" y="291746"/>
                    <a:pt x="252985" y="281923"/>
                    <a:pt x="251200" y="269421"/>
                  </a:cubicBezTo>
                  <a:cubicBezTo>
                    <a:pt x="252985" y="264063"/>
                    <a:pt x="251200" y="262278"/>
                    <a:pt x="245842" y="264063"/>
                  </a:cubicBezTo>
                  <a:close/>
                  <a:moveTo>
                    <a:pt x="219053" y="138155"/>
                  </a:moveTo>
                  <a:cubicBezTo>
                    <a:pt x="210123" y="139941"/>
                    <a:pt x="200300" y="143513"/>
                    <a:pt x="189585" y="148870"/>
                  </a:cubicBezTo>
                  <a:cubicBezTo>
                    <a:pt x="184227" y="150656"/>
                    <a:pt x="180655" y="156907"/>
                    <a:pt x="178869" y="167623"/>
                  </a:cubicBezTo>
                  <a:cubicBezTo>
                    <a:pt x="178869" y="174767"/>
                    <a:pt x="181548" y="177445"/>
                    <a:pt x="186906" y="175660"/>
                  </a:cubicBezTo>
                  <a:cubicBezTo>
                    <a:pt x="206551" y="166730"/>
                    <a:pt x="217267" y="154228"/>
                    <a:pt x="219053" y="138155"/>
                  </a:cubicBezTo>
                  <a:close/>
                  <a:moveTo>
                    <a:pt x="242828" y="24"/>
                  </a:moveTo>
                  <a:cubicBezTo>
                    <a:pt x="256892" y="-311"/>
                    <a:pt x="265934" y="2870"/>
                    <a:pt x="269952" y="9567"/>
                  </a:cubicBezTo>
                  <a:cubicBezTo>
                    <a:pt x="298527" y="30999"/>
                    <a:pt x="311028" y="51537"/>
                    <a:pt x="307457" y="71182"/>
                  </a:cubicBezTo>
                  <a:cubicBezTo>
                    <a:pt x="319958" y="81898"/>
                    <a:pt x="327995" y="90828"/>
                    <a:pt x="331567" y="97971"/>
                  </a:cubicBezTo>
                  <a:cubicBezTo>
                    <a:pt x="336925" y="108687"/>
                    <a:pt x="334246" y="115831"/>
                    <a:pt x="323530" y="119403"/>
                  </a:cubicBezTo>
                  <a:cubicBezTo>
                    <a:pt x="319958" y="121188"/>
                    <a:pt x="313707" y="122974"/>
                    <a:pt x="304778" y="124760"/>
                  </a:cubicBezTo>
                  <a:cubicBezTo>
                    <a:pt x="295848" y="126546"/>
                    <a:pt x="288704" y="128332"/>
                    <a:pt x="283346" y="130118"/>
                  </a:cubicBezTo>
                  <a:cubicBezTo>
                    <a:pt x="261915" y="156907"/>
                    <a:pt x="255664" y="172981"/>
                    <a:pt x="264594" y="178338"/>
                  </a:cubicBezTo>
                  <a:cubicBezTo>
                    <a:pt x="275310" y="194412"/>
                    <a:pt x="271738" y="204235"/>
                    <a:pt x="253878" y="207806"/>
                  </a:cubicBezTo>
                  <a:cubicBezTo>
                    <a:pt x="230661" y="211378"/>
                    <a:pt x="219946" y="221201"/>
                    <a:pt x="221732" y="237274"/>
                  </a:cubicBezTo>
                  <a:cubicBezTo>
                    <a:pt x="239591" y="233703"/>
                    <a:pt x="249414" y="231024"/>
                    <a:pt x="251200" y="229238"/>
                  </a:cubicBezTo>
                  <a:cubicBezTo>
                    <a:pt x="258343" y="223880"/>
                    <a:pt x="269059" y="224773"/>
                    <a:pt x="283346" y="231917"/>
                  </a:cubicBezTo>
                  <a:cubicBezTo>
                    <a:pt x="308350" y="246204"/>
                    <a:pt x="318172" y="261385"/>
                    <a:pt x="312814" y="277458"/>
                  </a:cubicBezTo>
                  <a:cubicBezTo>
                    <a:pt x="336032" y="259599"/>
                    <a:pt x="367285" y="241739"/>
                    <a:pt x="406576" y="223880"/>
                  </a:cubicBezTo>
                  <a:cubicBezTo>
                    <a:pt x="408362" y="216736"/>
                    <a:pt x="411041" y="205128"/>
                    <a:pt x="414613" y="189054"/>
                  </a:cubicBezTo>
                  <a:cubicBezTo>
                    <a:pt x="416399" y="181910"/>
                    <a:pt x="417292" y="177445"/>
                    <a:pt x="417292" y="175660"/>
                  </a:cubicBezTo>
                  <a:cubicBezTo>
                    <a:pt x="419078" y="168516"/>
                    <a:pt x="417292" y="164051"/>
                    <a:pt x="411934" y="162265"/>
                  </a:cubicBezTo>
                  <a:cubicBezTo>
                    <a:pt x="406576" y="162265"/>
                    <a:pt x="400325" y="164944"/>
                    <a:pt x="393182" y="170302"/>
                  </a:cubicBezTo>
                  <a:cubicBezTo>
                    <a:pt x="389610" y="175660"/>
                    <a:pt x="388717" y="174767"/>
                    <a:pt x="390503" y="167623"/>
                  </a:cubicBezTo>
                  <a:cubicBezTo>
                    <a:pt x="399432" y="142620"/>
                    <a:pt x="411041" y="131011"/>
                    <a:pt x="425328" y="132797"/>
                  </a:cubicBezTo>
                  <a:cubicBezTo>
                    <a:pt x="457475" y="139941"/>
                    <a:pt x="473549" y="155121"/>
                    <a:pt x="473549" y="178338"/>
                  </a:cubicBezTo>
                  <a:cubicBezTo>
                    <a:pt x="468191" y="190840"/>
                    <a:pt x="464619" y="201556"/>
                    <a:pt x="462833" y="210485"/>
                  </a:cubicBezTo>
                  <a:cubicBezTo>
                    <a:pt x="486050" y="203342"/>
                    <a:pt x="513732" y="215843"/>
                    <a:pt x="545879" y="247990"/>
                  </a:cubicBezTo>
                  <a:cubicBezTo>
                    <a:pt x="560167" y="267635"/>
                    <a:pt x="564632" y="285495"/>
                    <a:pt x="559274" y="301568"/>
                  </a:cubicBezTo>
                  <a:cubicBezTo>
                    <a:pt x="548558" y="319428"/>
                    <a:pt x="540521" y="344431"/>
                    <a:pt x="535164" y="376578"/>
                  </a:cubicBezTo>
                  <a:cubicBezTo>
                    <a:pt x="513732" y="478376"/>
                    <a:pt x="489622" y="539098"/>
                    <a:pt x="462833" y="558743"/>
                  </a:cubicBezTo>
                  <a:cubicBezTo>
                    <a:pt x="452117" y="571245"/>
                    <a:pt x="442295" y="571245"/>
                    <a:pt x="433365" y="558743"/>
                  </a:cubicBezTo>
                  <a:cubicBezTo>
                    <a:pt x="410148" y="544456"/>
                    <a:pt x="391396" y="509630"/>
                    <a:pt x="377108" y="454266"/>
                  </a:cubicBezTo>
                  <a:cubicBezTo>
                    <a:pt x="336032" y="523917"/>
                    <a:pt x="296741" y="565887"/>
                    <a:pt x="259236" y="580174"/>
                  </a:cubicBezTo>
                  <a:cubicBezTo>
                    <a:pt x="248521" y="587318"/>
                    <a:pt x="246735" y="585532"/>
                    <a:pt x="253878" y="574817"/>
                  </a:cubicBezTo>
                  <a:cubicBezTo>
                    <a:pt x="303885" y="531954"/>
                    <a:pt x="344961" y="442657"/>
                    <a:pt x="377108" y="306926"/>
                  </a:cubicBezTo>
                  <a:cubicBezTo>
                    <a:pt x="339603" y="308712"/>
                    <a:pt x="317279" y="303354"/>
                    <a:pt x="310135" y="290853"/>
                  </a:cubicBezTo>
                  <a:cubicBezTo>
                    <a:pt x="294062" y="301568"/>
                    <a:pt x="281560" y="311391"/>
                    <a:pt x="272631" y="320320"/>
                  </a:cubicBezTo>
                  <a:cubicBezTo>
                    <a:pt x="276203" y="329250"/>
                    <a:pt x="274417" y="335501"/>
                    <a:pt x="267273" y="339073"/>
                  </a:cubicBezTo>
                  <a:cubicBezTo>
                    <a:pt x="251200" y="348003"/>
                    <a:pt x="234233" y="360504"/>
                    <a:pt x="216374" y="376578"/>
                  </a:cubicBezTo>
                  <a:cubicBezTo>
                    <a:pt x="218160" y="378363"/>
                    <a:pt x="218160" y="380149"/>
                    <a:pt x="216374" y="381935"/>
                  </a:cubicBezTo>
                  <a:cubicBezTo>
                    <a:pt x="216374" y="383721"/>
                    <a:pt x="216374" y="384614"/>
                    <a:pt x="216374" y="384614"/>
                  </a:cubicBezTo>
                  <a:cubicBezTo>
                    <a:pt x="225303" y="384614"/>
                    <a:pt x="233340" y="381935"/>
                    <a:pt x="240484" y="376578"/>
                  </a:cubicBezTo>
                  <a:cubicBezTo>
                    <a:pt x="256557" y="369434"/>
                    <a:pt x="277989" y="368541"/>
                    <a:pt x="304778" y="373899"/>
                  </a:cubicBezTo>
                  <a:cubicBezTo>
                    <a:pt x="313707" y="375685"/>
                    <a:pt x="320851" y="382828"/>
                    <a:pt x="326209" y="395330"/>
                  </a:cubicBezTo>
                  <a:cubicBezTo>
                    <a:pt x="331567" y="406045"/>
                    <a:pt x="328888" y="412296"/>
                    <a:pt x="318172" y="414082"/>
                  </a:cubicBezTo>
                  <a:cubicBezTo>
                    <a:pt x="298527" y="417654"/>
                    <a:pt x="283346" y="416761"/>
                    <a:pt x="272631" y="411403"/>
                  </a:cubicBezTo>
                  <a:cubicBezTo>
                    <a:pt x="258343" y="406045"/>
                    <a:pt x="237805" y="409617"/>
                    <a:pt x="211016" y="422119"/>
                  </a:cubicBezTo>
                  <a:cubicBezTo>
                    <a:pt x="209230" y="445336"/>
                    <a:pt x="206551" y="489985"/>
                    <a:pt x="202979" y="556064"/>
                  </a:cubicBezTo>
                  <a:cubicBezTo>
                    <a:pt x="204765" y="548921"/>
                    <a:pt x="204765" y="555171"/>
                    <a:pt x="202979" y="574817"/>
                  </a:cubicBezTo>
                  <a:cubicBezTo>
                    <a:pt x="202979" y="580174"/>
                    <a:pt x="201193" y="583746"/>
                    <a:pt x="197621" y="585532"/>
                  </a:cubicBezTo>
                  <a:cubicBezTo>
                    <a:pt x="194050" y="585532"/>
                    <a:pt x="191371" y="583746"/>
                    <a:pt x="189585" y="580174"/>
                  </a:cubicBezTo>
                  <a:cubicBezTo>
                    <a:pt x="173511" y="562315"/>
                    <a:pt x="166368" y="546242"/>
                    <a:pt x="168153" y="531954"/>
                  </a:cubicBezTo>
                  <a:cubicBezTo>
                    <a:pt x="168153" y="496235"/>
                    <a:pt x="167260" y="464088"/>
                    <a:pt x="165475" y="435513"/>
                  </a:cubicBezTo>
                  <a:cubicBezTo>
                    <a:pt x="133328" y="449801"/>
                    <a:pt x="104753" y="468553"/>
                    <a:pt x="79750" y="491770"/>
                  </a:cubicBezTo>
                  <a:cubicBezTo>
                    <a:pt x="52960" y="509630"/>
                    <a:pt x="28850" y="511416"/>
                    <a:pt x="7419" y="497128"/>
                  </a:cubicBezTo>
                  <a:cubicBezTo>
                    <a:pt x="-3297" y="486413"/>
                    <a:pt x="-2404" y="474804"/>
                    <a:pt x="10098" y="462303"/>
                  </a:cubicBezTo>
                  <a:cubicBezTo>
                    <a:pt x="15456" y="458731"/>
                    <a:pt x="17242" y="459624"/>
                    <a:pt x="15456" y="464981"/>
                  </a:cubicBezTo>
                  <a:cubicBezTo>
                    <a:pt x="15456" y="468553"/>
                    <a:pt x="19921" y="467660"/>
                    <a:pt x="28850" y="462303"/>
                  </a:cubicBezTo>
                  <a:cubicBezTo>
                    <a:pt x="55639" y="444443"/>
                    <a:pt x="83321" y="428370"/>
                    <a:pt x="111896" y="414082"/>
                  </a:cubicBezTo>
                  <a:cubicBezTo>
                    <a:pt x="131542" y="406938"/>
                    <a:pt x="145829" y="395330"/>
                    <a:pt x="154759" y="379256"/>
                  </a:cubicBezTo>
                  <a:cubicBezTo>
                    <a:pt x="120826" y="397116"/>
                    <a:pt x="99395" y="399795"/>
                    <a:pt x="90465" y="387293"/>
                  </a:cubicBezTo>
                  <a:cubicBezTo>
                    <a:pt x="67248" y="356932"/>
                    <a:pt x="52068" y="324785"/>
                    <a:pt x="44924" y="290853"/>
                  </a:cubicBezTo>
                  <a:cubicBezTo>
                    <a:pt x="43138" y="285495"/>
                    <a:pt x="43138" y="281923"/>
                    <a:pt x="44924" y="280137"/>
                  </a:cubicBezTo>
                  <a:cubicBezTo>
                    <a:pt x="46710" y="278351"/>
                    <a:pt x="49389" y="278351"/>
                    <a:pt x="52960" y="280137"/>
                  </a:cubicBezTo>
                  <a:cubicBezTo>
                    <a:pt x="61890" y="285495"/>
                    <a:pt x="72606" y="293531"/>
                    <a:pt x="85107" y="304247"/>
                  </a:cubicBezTo>
                  <a:cubicBezTo>
                    <a:pt x="88679" y="309605"/>
                    <a:pt x="92251" y="313177"/>
                    <a:pt x="95823" y="314963"/>
                  </a:cubicBezTo>
                  <a:cubicBezTo>
                    <a:pt x="115468" y="291746"/>
                    <a:pt x="138686" y="270314"/>
                    <a:pt x="165475" y="250669"/>
                  </a:cubicBezTo>
                  <a:cubicBezTo>
                    <a:pt x="142257" y="259599"/>
                    <a:pt x="129756" y="258706"/>
                    <a:pt x="127970" y="247990"/>
                  </a:cubicBezTo>
                  <a:cubicBezTo>
                    <a:pt x="115468" y="226559"/>
                    <a:pt x="113682" y="214057"/>
                    <a:pt x="122612" y="210485"/>
                  </a:cubicBezTo>
                  <a:cubicBezTo>
                    <a:pt x="126184" y="208699"/>
                    <a:pt x="127970" y="205128"/>
                    <a:pt x="127970" y="199770"/>
                  </a:cubicBezTo>
                  <a:cubicBezTo>
                    <a:pt x="94037" y="208699"/>
                    <a:pt x="69927" y="200663"/>
                    <a:pt x="55639" y="175660"/>
                  </a:cubicBezTo>
                  <a:cubicBezTo>
                    <a:pt x="50282" y="163158"/>
                    <a:pt x="52960" y="156907"/>
                    <a:pt x="63676" y="156907"/>
                  </a:cubicBezTo>
                  <a:cubicBezTo>
                    <a:pt x="72606" y="160479"/>
                    <a:pt x="93144" y="149763"/>
                    <a:pt x="125291" y="124760"/>
                  </a:cubicBezTo>
                  <a:cubicBezTo>
                    <a:pt x="119933" y="99757"/>
                    <a:pt x="111896" y="79219"/>
                    <a:pt x="101181" y="63145"/>
                  </a:cubicBezTo>
                  <a:cubicBezTo>
                    <a:pt x="99395" y="59574"/>
                    <a:pt x="99395" y="56002"/>
                    <a:pt x="101181" y="52430"/>
                  </a:cubicBezTo>
                  <a:cubicBezTo>
                    <a:pt x="102967" y="50644"/>
                    <a:pt x="105646" y="51537"/>
                    <a:pt x="109218" y="55109"/>
                  </a:cubicBezTo>
                  <a:cubicBezTo>
                    <a:pt x="116361" y="60467"/>
                    <a:pt x="125291" y="64038"/>
                    <a:pt x="136007" y="65824"/>
                  </a:cubicBezTo>
                  <a:cubicBezTo>
                    <a:pt x="159224" y="71182"/>
                    <a:pt x="175297" y="81898"/>
                    <a:pt x="184227" y="97971"/>
                  </a:cubicBezTo>
                  <a:cubicBezTo>
                    <a:pt x="194943" y="97971"/>
                    <a:pt x="208337" y="94399"/>
                    <a:pt x="224410" y="87256"/>
                  </a:cubicBezTo>
                  <a:cubicBezTo>
                    <a:pt x="233340" y="87256"/>
                    <a:pt x="237805" y="81898"/>
                    <a:pt x="237805" y="71182"/>
                  </a:cubicBezTo>
                  <a:cubicBezTo>
                    <a:pt x="244949" y="46179"/>
                    <a:pt x="239591" y="26534"/>
                    <a:pt x="221732" y="12246"/>
                  </a:cubicBezTo>
                  <a:cubicBezTo>
                    <a:pt x="218160" y="10460"/>
                    <a:pt x="216374" y="8674"/>
                    <a:pt x="216374" y="6888"/>
                  </a:cubicBezTo>
                  <a:cubicBezTo>
                    <a:pt x="218160" y="5103"/>
                    <a:pt x="221732" y="3317"/>
                    <a:pt x="227089" y="1531"/>
                  </a:cubicBezTo>
                  <a:cubicBezTo>
                    <a:pt x="232894" y="638"/>
                    <a:pt x="238140" y="135"/>
                    <a:pt x="242828" y="24"/>
                  </a:cubicBez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5400" dirty="0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  <p:grpSp>
          <p:nvGrpSpPr>
            <p:cNvPr id="134" name="组合 133"/>
            <p:cNvGrpSpPr/>
            <p:nvPr/>
          </p:nvGrpSpPr>
          <p:grpSpPr>
            <a:xfrm rot="5400000">
              <a:off x="4510306" y="2540114"/>
              <a:ext cx="3210471" cy="3203514"/>
              <a:chOff x="4167885" y="2682629"/>
              <a:chExt cx="2716159" cy="2710273"/>
            </a:xfrm>
          </p:grpSpPr>
          <p:sp>
            <p:nvSpPr>
              <p:cNvPr id="130" name="Freeform 6"/>
              <p:cNvSpPr>
                <a:spLocks/>
              </p:cNvSpPr>
              <p:nvPr/>
            </p:nvSpPr>
            <p:spPr bwMode="auto">
              <a:xfrm>
                <a:off x="4167885" y="3238810"/>
                <a:ext cx="791600" cy="1603800"/>
              </a:xfrm>
              <a:custGeom>
                <a:avLst/>
                <a:gdLst>
                  <a:gd name="T0" fmla="*/ 27 w 114"/>
                  <a:gd name="T1" fmla="*/ 96 h 231"/>
                  <a:gd name="T2" fmla="*/ 0 w 114"/>
                  <a:gd name="T3" fmla="*/ 117 h 231"/>
                  <a:gd name="T4" fmla="*/ 27 w 114"/>
                  <a:gd name="T5" fmla="*/ 137 h 231"/>
                  <a:gd name="T6" fmla="*/ 70 w 114"/>
                  <a:gd name="T7" fmla="*/ 231 h 231"/>
                  <a:gd name="T8" fmla="*/ 111 w 114"/>
                  <a:gd name="T9" fmla="*/ 190 h 231"/>
                  <a:gd name="T10" fmla="*/ 84 w 114"/>
                  <a:gd name="T11" fmla="*/ 117 h 231"/>
                  <a:gd name="T12" fmla="*/ 114 w 114"/>
                  <a:gd name="T13" fmla="*/ 41 h 231"/>
                  <a:gd name="T14" fmla="*/ 73 w 114"/>
                  <a:gd name="T15" fmla="*/ 0 h 231"/>
                  <a:gd name="T16" fmla="*/ 27 w 114"/>
                  <a:gd name="T17" fmla="*/ 96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4" h="231">
                    <a:moveTo>
                      <a:pt x="27" y="96"/>
                    </a:moveTo>
                    <a:cubicBezTo>
                      <a:pt x="0" y="117"/>
                      <a:pt x="0" y="117"/>
                      <a:pt x="0" y="117"/>
                    </a:cubicBezTo>
                    <a:cubicBezTo>
                      <a:pt x="27" y="137"/>
                      <a:pt x="27" y="137"/>
                      <a:pt x="27" y="137"/>
                    </a:cubicBezTo>
                    <a:cubicBezTo>
                      <a:pt x="32" y="173"/>
                      <a:pt x="47" y="205"/>
                      <a:pt x="70" y="231"/>
                    </a:cubicBezTo>
                    <a:cubicBezTo>
                      <a:pt x="111" y="190"/>
                      <a:pt x="111" y="190"/>
                      <a:pt x="111" y="190"/>
                    </a:cubicBezTo>
                    <a:cubicBezTo>
                      <a:pt x="94" y="170"/>
                      <a:pt x="84" y="145"/>
                      <a:pt x="84" y="117"/>
                    </a:cubicBezTo>
                    <a:cubicBezTo>
                      <a:pt x="84" y="87"/>
                      <a:pt x="95" y="61"/>
                      <a:pt x="114" y="41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48" y="25"/>
                      <a:pt x="32" y="59"/>
                      <a:pt x="27" y="96"/>
                    </a:cubicBezTo>
                    <a:close/>
                  </a:path>
                </a:pathLst>
              </a:custGeom>
              <a:solidFill>
                <a:srgbClr val="485B6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1" name="Freeform 7"/>
              <p:cNvSpPr>
                <a:spLocks/>
              </p:cNvSpPr>
              <p:nvPr/>
            </p:nvSpPr>
            <p:spPr bwMode="auto">
              <a:xfrm>
                <a:off x="4694638" y="4601302"/>
                <a:ext cx="1653827" cy="791600"/>
              </a:xfrm>
              <a:custGeom>
                <a:avLst/>
                <a:gdLst>
                  <a:gd name="T0" fmla="*/ 41 w 238"/>
                  <a:gd name="T1" fmla="*/ 0 h 114"/>
                  <a:gd name="T2" fmla="*/ 0 w 238"/>
                  <a:gd name="T3" fmla="*/ 41 h 114"/>
                  <a:gd name="T4" fmla="*/ 102 w 238"/>
                  <a:gd name="T5" fmla="*/ 91 h 114"/>
                  <a:gd name="T6" fmla="*/ 119 w 238"/>
                  <a:gd name="T7" fmla="*/ 114 h 114"/>
                  <a:gd name="T8" fmla="*/ 136 w 238"/>
                  <a:gd name="T9" fmla="*/ 91 h 114"/>
                  <a:gd name="T10" fmla="*/ 238 w 238"/>
                  <a:gd name="T11" fmla="*/ 45 h 114"/>
                  <a:gd name="T12" fmla="*/ 197 w 238"/>
                  <a:gd name="T13" fmla="*/ 4 h 114"/>
                  <a:gd name="T14" fmla="*/ 121 w 238"/>
                  <a:gd name="T15" fmla="*/ 34 h 114"/>
                  <a:gd name="T16" fmla="*/ 41 w 238"/>
                  <a:gd name="T17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8" h="114">
                    <a:moveTo>
                      <a:pt x="41" y="0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26" y="68"/>
                      <a:pt x="62" y="86"/>
                      <a:pt x="102" y="91"/>
                    </a:cubicBezTo>
                    <a:cubicBezTo>
                      <a:pt x="119" y="114"/>
                      <a:pt x="119" y="114"/>
                      <a:pt x="119" y="114"/>
                    </a:cubicBezTo>
                    <a:cubicBezTo>
                      <a:pt x="136" y="91"/>
                      <a:pt x="136" y="91"/>
                      <a:pt x="136" y="91"/>
                    </a:cubicBezTo>
                    <a:cubicBezTo>
                      <a:pt x="176" y="88"/>
                      <a:pt x="211" y="71"/>
                      <a:pt x="238" y="45"/>
                    </a:cubicBezTo>
                    <a:cubicBezTo>
                      <a:pt x="197" y="4"/>
                      <a:pt x="197" y="4"/>
                      <a:pt x="197" y="4"/>
                    </a:cubicBezTo>
                    <a:cubicBezTo>
                      <a:pt x="177" y="23"/>
                      <a:pt x="151" y="34"/>
                      <a:pt x="121" y="34"/>
                    </a:cubicBezTo>
                    <a:cubicBezTo>
                      <a:pt x="90" y="34"/>
                      <a:pt x="61" y="21"/>
                      <a:pt x="41" y="0"/>
                    </a:cubicBezTo>
                    <a:close/>
                  </a:path>
                </a:pathLst>
              </a:custGeom>
              <a:solidFill>
                <a:srgbClr val="0085D0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Freeform 8"/>
              <p:cNvSpPr>
                <a:spLocks/>
              </p:cNvSpPr>
              <p:nvPr/>
            </p:nvSpPr>
            <p:spPr bwMode="auto">
              <a:xfrm>
                <a:off x="4718180" y="2682629"/>
                <a:ext cx="1609686" cy="791600"/>
              </a:xfrm>
              <a:custGeom>
                <a:avLst/>
                <a:gdLst>
                  <a:gd name="T0" fmla="*/ 116 w 232"/>
                  <a:gd name="T1" fmla="*/ 0 h 114"/>
                  <a:gd name="T2" fmla="*/ 95 w 232"/>
                  <a:gd name="T3" fmla="*/ 27 h 114"/>
                  <a:gd name="T4" fmla="*/ 0 w 232"/>
                  <a:gd name="T5" fmla="*/ 73 h 114"/>
                  <a:gd name="T6" fmla="*/ 41 w 232"/>
                  <a:gd name="T7" fmla="*/ 114 h 114"/>
                  <a:gd name="T8" fmla="*/ 118 w 232"/>
                  <a:gd name="T9" fmla="*/ 84 h 114"/>
                  <a:gd name="T10" fmla="*/ 191 w 232"/>
                  <a:gd name="T11" fmla="*/ 110 h 114"/>
                  <a:gd name="T12" fmla="*/ 232 w 232"/>
                  <a:gd name="T13" fmla="*/ 69 h 114"/>
                  <a:gd name="T14" fmla="*/ 136 w 232"/>
                  <a:gd name="T15" fmla="*/ 27 h 114"/>
                  <a:gd name="T16" fmla="*/ 116 w 232"/>
                  <a:gd name="T17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114">
                    <a:moveTo>
                      <a:pt x="116" y="0"/>
                    </a:moveTo>
                    <a:cubicBezTo>
                      <a:pt x="95" y="27"/>
                      <a:pt x="95" y="27"/>
                      <a:pt x="95" y="27"/>
                    </a:cubicBezTo>
                    <a:cubicBezTo>
                      <a:pt x="59" y="32"/>
                      <a:pt x="25" y="49"/>
                      <a:pt x="0" y="73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61" y="95"/>
                      <a:pt x="88" y="84"/>
                      <a:pt x="118" y="84"/>
                    </a:cubicBezTo>
                    <a:cubicBezTo>
                      <a:pt x="146" y="84"/>
                      <a:pt x="171" y="94"/>
                      <a:pt x="191" y="110"/>
                    </a:cubicBezTo>
                    <a:cubicBezTo>
                      <a:pt x="232" y="69"/>
                      <a:pt x="232" y="69"/>
                      <a:pt x="232" y="69"/>
                    </a:cubicBezTo>
                    <a:cubicBezTo>
                      <a:pt x="206" y="46"/>
                      <a:pt x="173" y="30"/>
                      <a:pt x="136" y="27"/>
                    </a:cubicBez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0085D0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3" name="Freeform 9"/>
              <p:cNvSpPr>
                <a:spLocks/>
              </p:cNvSpPr>
              <p:nvPr/>
            </p:nvSpPr>
            <p:spPr bwMode="auto">
              <a:xfrm>
                <a:off x="6092444" y="3203497"/>
                <a:ext cx="791600" cy="1668541"/>
              </a:xfrm>
              <a:custGeom>
                <a:avLst/>
                <a:gdLst>
                  <a:gd name="T0" fmla="*/ 91 w 114"/>
                  <a:gd name="T1" fmla="*/ 104 h 240"/>
                  <a:gd name="T2" fmla="*/ 41 w 114"/>
                  <a:gd name="T3" fmla="*/ 0 h 240"/>
                  <a:gd name="T4" fmla="*/ 0 w 114"/>
                  <a:gd name="T5" fmla="*/ 41 h 240"/>
                  <a:gd name="T6" fmla="*/ 33 w 114"/>
                  <a:gd name="T7" fmla="*/ 122 h 240"/>
                  <a:gd name="T8" fmla="*/ 3 w 114"/>
                  <a:gd name="T9" fmla="*/ 199 h 240"/>
                  <a:gd name="T10" fmla="*/ 44 w 114"/>
                  <a:gd name="T11" fmla="*/ 240 h 240"/>
                  <a:gd name="T12" fmla="*/ 90 w 114"/>
                  <a:gd name="T13" fmla="*/ 139 h 240"/>
                  <a:gd name="T14" fmla="*/ 114 w 114"/>
                  <a:gd name="T15" fmla="*/ 122 h 240"/>
                  <a:gd name="T16" fmla="*/ 91 w 114"/>
                  <a:gd name="T17" fmla="*/ 104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4" h="240">
                    <a:moveTo>
                      <a:pt x="91" y="104"/>
                    </a:moveTo>
                    <a:cubicBezTo>
                      <a:pt x="86" y="64"/>
                      <a:pt x="68" y="27"/>
                      <a:pt x="41" y="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0" y="62"/>
                      <a:pt x="33" y="90"/>
                      <a:pt x="33" y="122"/>
                    </a:cubicBezTo>
                    <a:cubicBezTo>
                      <a:pt x="33" y="152"/>
                      <a:pt x="22" y="179"/>
                      <a:pt x="3" y="199"/>
                    </a:cubicBezTo>
                    <a:cubicBezTo>
                      <a:pt x="44" y="240"/>
                      <a:pt x="44" y="240"/>
                      <a:pt x="44" y="240"/>
                    </a:cubicBezTo>
                    <a:cubicBezTo>
                      <a:pt x="69" y="213"/>
                      <a:pt x="87" y="178"/>
                      <a:pt x="90" y="139"/>
                    </a:cubicBezTo>
                    <a:cubicBezTo>
                      <a:pt x="114" y="122"/>
                      <a:pt x="114" y="122"/>
                      <a:pt x="114" y="122"/>
                    </a:cubicBezTo>
                    <a:lnTo>
                      <a:pt x="91" y="104"/>
                    </a:lnTo>
                    <a:close/>
                  </a:path>
                </a:pathLst>
              </a:custGeom>
              <a:solidFill>
                <a:srgbClr val="485B6C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718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7" grpId="0"/>
      <p:bldP spid="128" grpId="0"/>
      <p:bldP spid="1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71433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团队建设方案-工作计划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grpSp>
        <p:nvGrpSpPr>
          <p:cNvPr id="145" name="组合 144"/>
          <p:cNvGrpSpPr/>
          <p:nvPr/>
        </p:nvGrpSpPr>
        <p:grpSpPr>
          <a:xfrm>
            <a:off x="1573122" y="4258365"/>
            <a:ext cx="2846144" cy="1025508"/>
            <a:chOff x="1573122" y="4258365"/>
            <a:chExt cx="2846144" cy="1025508"/>
          </a:xfrm>
        </p:grpSpPr>
        <p:sp>
          <p:nvSpPr>
            <p:cNvPr id="2" name="矩形 1"/>
            <p:cNvSpPr/>
            <p:nvPr/>
          </p:nvSpPr>
          <p:spPr>
            <a:xfrm>
              <a:off x="2832976" y="4914541"/>
              <a:ext cx="1518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9月27、28日</a:t>
              </a:r>
              <a:endParaRPr lang="en-US" altLang="zh-CN" dirty="0">
                <a:solidFill>
                  <a:srgbClr val="DE2A2A"/>
                </a:solidFill>
                <a:cs typeface="+mn-ea"/>
                <a:sym typeface="+mn-lt"/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1573122" y="4258365"/>
              <a:ext cx="2846144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勒泰大扫除，分类整理整理汇总商家明细，将商家分配到人</a:t>
              </a:r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2700084" y="2112224"/>
            <a:ext cx="7091932" cy="1112939"/>
            <a:chOff x="2700084" y="2112224"/>
            <a:chExt cx="7091932" cy="1112939"/>
          </a:xfrm>
        </p:grpSpPr>
        <p:sp>
          <p:nvSpPr>
            <p:cNvPr id="3" name="矩形 2"/>
            <p:cNvSpPr/>
            <p:nvPr/>
          </p:nvSpPr>
          <p:spPr>
            <a:xfrm>
              <a:off x="5563448" y="2855831"/>
              <a:ext cx="1390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10月份节点</a:t>
              </a:r>
              <a:endParaRPr lang="en-US" altLang="zh-CN" dirty="0">
                <a:solidFill>
                  <a:srgbClr val="DE2A2A"/>
                </a:solidFill>
                <a:cs typeface="+mn-ea"/>
                <a:sym typeface="+mn-lt"/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2700084" y="2112224"/>
              <a:ext cx="7091932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第二、三周：上对接商场策划活动，并跟进白名单，下及时跟进中长尾，左右同时跟进连锁商家！第四周初，举办活动，大力地推，并总结经验</a:t>
              </a:r>
            </a:p>
          </p:txBody>
        </p:sp>
      </p:grpSp>
      <p:grpSp>
        <p:nvGrpSpPr>
          <p:cNvPr id="147" name="组合 146"/>
          <p:cNvGrpSpPr/>
          <p:nvPr/>
        </p:nvGrpSpPr>
        <p:grpSpPr>
          <a:xfrm>
            <a:off x="8036172" y="4271956"/>
            <a:ext cx="2549592" cy="1033466"/>
            <a:chOff x="8036172" y="4271956"/>
            <a:chExt cx="2549592" cy="1033466"/>
          </a:xfrm>
        </p:grpSpPr>
        <p:sp>
          <p:nvSpPr>
            <p:cNvPr id="123" name="矩形 122"/>
            <p:cNvSpPr/>
            <p:nvPr/>
          </p:nvSpPr>
          <p:spPr>
            <a:xfrm>
              <a:off x="8036172" y="4936090"/>
              <a:ext cx="1390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11月份节点</a:t>
              </a:r>
              <a:endParaRPr lang="en-US" altLang="zh-CN" dirty="0">
                <a:solidFill>
                  <a:srgbClr val="DE2A2A"/>
                </a:solidFill>
                <a:cs typeface="+mn-ea"/>
                <a:sym typeface="+mn-lt"/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8076775" y="4271956"/>
              <a:ext cx="2508989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将商圈地推效应，向周边蔓延，并对第二个目标进行侦测</a:t>
              </a: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4443338" y="3321050"/>
            <a:ext cx="3599621" cy="3829050"/>
            <a:chOff x="4443338" y="3321050"/>
            <a:chExt cx="3599621" cy="3829050"/>
          </a:xfrm>
        </p:grpSpPr>
        <p:sp>
          <p:nvSpPr>
            <p:cNvPr id="155" name="等腰三角形 154"/>
            <p:cNvSpPr/>
            <p:nvPr/>
          </p:nvSpPr>
          <p:spPr>
            <a:xfrm>
              <a:off x="6145869" y="3321050"/>
              <a:ext cx="194560" cy="167724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4443338" y="3670787"/>
              <a:ext cx="3599621" cy="3479313"/>
              <a:chOff x="4443338" y="3670787"/>
              <a:chExt cx="3599621" cy="3479313"/>
            </a:xfrm>
          </p:grpSpPr>
          <p:sp>
            <p:nvSpPr>
              <p:cNvPr id="128" name="空心弧 127"/>
              <p:cNvSpPr/>
              <p:nvPr/>
            </p:nvSpPr>
            <p:spPr>
              <a:xfrm>
                <a:off x="4668928" y="3670787"/>
                <a:ext cx="3126080" cy="3126081"/>
              </a:xfrm>
              <a:prstGeom prst="blockArc">
                <a:avLst>
                  <a:gd name="adj1" fmla="val 10800000"/>
                  <a:gd name="adj2" fmla="val 0"/>
                  <a:gd name="adj3" fmla="val 4000"/>
                </a:avLst>
              </a:prstGeom>
              <a:solidFill>
                <a:srgbClr val="00B39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9" name="Freeform 5"/>
              <p:cNvSpPr>
                <a:spLocks/>
              </p:cNvSpPr>
              <p:nvPr/>
            </p:nvSpPr>
            <p:spPr bwMode="auto">
              <a:xfrm>
                <a:off x="5654920" y="6105394"/>
                <a:ext cx="780930" cy="977114"/>
              </a:xfrm>
              <a:custGeom>
                <a:avLst/>
                <a:gdLst>
                  <a:gd name="T0" fmla="*/ 607 w 607"/>
                  <a:gd name="T1" fmla="*/ 748 h 760"/>
                  <a:gd name="T2" fmla="*/ 595 w 607"/>
                  <a:gd name="T3" fmla="*/ 760 h 760"/>
                  <a:gd name="T4" fmla="*/ 13 w 607"/>
                  <a:gd name="T5" fmla="*/ 760 h 760"/>
                  <a:gd name="T6" fmla="*/ 0 w 607"/>
                  <a:gd name="T7" fmla="*/ 748 h 760"/>
                  <a:gd name="T8" fmla="*/ 0 w 607"/>
                  <a:gd name="T9" fmla="*/ 11 h 760"/>
                  <a:gd name="T10" fmla="*/ 13 w 607"/>
                  <a:gd name="T11" fmla="*/ 0 h 760"/>
                  <a:gd name="T12" fmla="*/ 595 w 607"/>
                  <a:gd name="T13" fmla="*/ 0 h 760"/>
                  <a:gd name="T14" fmla="*/ 607 w 607"/>
                  <a:gd name="T15" fmla="*/ 11 h 760"/>
                  <a:gd name="T16" fmla="*/ 607 w 607"/>
                  <a:gd name="T17" fmla="*/ 748 h 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7" h="760">
                    <a:moveTo>
                      <a:pt x="607" y="748"/>
                    </a:moveTo>
                    <a:cubicBezTo>
                      <a:pt x="607" y="755"/>
                      <a:pt x="602" y="760"/>
                      <a:pt x="595" y="760"/>
                    </a:cubicBezTo>
                    <a:cubicBezTo>
                      <a:pt x="13" y="760"/>
                      <a:pt x="13" y="760"/>
                      <a:pt x="13" y="760"/>
                    </a:cubicBezTo>
                    <a:cubicBezTo>
                      <a:pt x="6" y="760"/>
                      <a:pt x="0" y="755"/>
                      <a:pt x="0" y="748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595" y="0"/>
                      <a:pt x="595" y="0"/>
                      <a:pt x="595" y="0"/>
                    </a:cubicBezTo>
                    <a:cubicBezTo>
                      <a:pt x="602" y="0"/>
                      <a:pt x="607" y="5"/>
                      <a:pt x="607" y="11"/>
                    </a:cubicBezTo>
                    <a:lnTo>
                      <a:pt x="607" y="748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0" name="Freeform 6"/>
              <p:cNvSpPr>
                <a:spLocks/>
              </p:cNvSpPr>
              <p:nvPr/>
            </p:nvSpPr>
            <p:spPr bwMode="auto">
              <a:xfrm>
                <a:off x="5458193" y="5430436"/>
                <a:ext cx="1177101" cy="1176015"/>
              </a:xfrm>
              <a:custGeom>
                <a:avLst/>
                <a:gdLst>
                  <a:gd name="T0" fmla="*/ 359 w 915"/>
                  <a:gd name="T1" fmla="*/ 0 h 915"/>
                  <a:gd name="T2" fmla="*/ 54 w 915"/>
                  <a:gd name="T3" fmla="*/ 305 h 915"/>
                  <a:gd name="T4" fmla="*/ 54 w 915"/>
                  <a:gd name="T5" fmla="*/ 502 h 915"/>
                  <a:gd name="T6" fmla="*/ 413 w 915"/>
                  <a:gd name="T7" fmla="*/ 860 h 915"/>
                  <a:gd name="T8" fmla="*/ 610 w 915"/>
                  <a:gd name="T9" fmla="*/ 861 h 915"/>
                  <a:gd name="T10" fmla="*/ 915 w 915"/>
                  <a:gd name="T11" fmla="*/ 556 h 915"/>
                  <a:gd name="T12" fmla="*/ 359 w 915"/>
                  <a:gd name="T13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15" h="915">
                    <a:moveTo>
                      <a:pt x="359" y="0"/>
                    </a:moveTo>
                    <a:cubicBezTo>
                      <a:pt x="54" y="305"/>
                      <a:pt x="54" y="305"/>
                      <a:pt x="54" y="305"/>
                    </a:cubicBezTo>
                    <a:cubicBezTo>
                      <a:pt x="0" y="359"/>
                      <a:pt x="0" y="448"/>
                      <a:pt x="54" y="502"/>
                    </a:cubicBezTo>
                    <a:cubicBezTo>
                      <a:pt x="413" y="860"/>
                      <a:pt x="413" y="860"/>
                      <a:pt x="413" y="860"/>
                    </a:cubicBezTo>
                    <a:cubicBezTo>
                      <a:pt x="467" y="915"/>
                      <a:pt x="555" y="915"/>
                      <a:pt x="610" y="861"/>
                    </a:cubicBezTo>
                    <a:cubicBezTo>
                      <a:pt x="915" y="556"/>
                      <a:pt x="915" y="556"/>
                      <a:pt x="915" y="556"/>
                    </a:cubicBez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1" name="Freeform 7"/>
              <p:cNvSpPr>
                <a:spLocks/>
              </p:cNvSpPr>
              <p:nvPr/>
            </p:nvSpPr>
            <p:spPr bwMode="auto">
              <a:xfrm>
                <a:off x="6265752" y="4591357"/>
                <a:ext cx="851578" cy="851035"/>
              </a:xfrm>
              <a:custGeom>
                <a:avLst/>
                <a:gdLst>
                  <a:gd name="T0" fmla="*/ 171 w 662"/>
                  <a:gd name="T1" fmla="*/ 630 h 662"/>
                  <a:gd name="T2" fmla="*/ 55 w 662"/>
                  <a:gd name="T3" fmla="*/ 630 h 662"/>
                  <a:gd name="T4" fmla="*/ 32 w 662"/>
                  <a:gd name="T5" fmla="*/ 607 h 662"/>
                  <a:gd name="T6" fmla="*/ 32 w 662"/>
                  <a:gd name="T7" fmla="*/ 491 h 662"/>
                  <a:gd name="T8" fmla="*/ 491 w 662"/>
                  <a:gd name="T9" fmla="*/ 31 h 662"/>
                  <a:gd name="T10" fmla="*/ 607 w 662"/>
                  <a:gd name="T11" fmla="*/ 32 h 662"/>
                  <a:gd name="T12" fmla="*/ 630 w 662"/>
                  <a:gd name="T13" fmla="*/ 55 h 662"/>
                  <a:gd name="T14" fmla="*/ 631 w 662"/>
                  <a:gd name="T15" fmla="*/ 171 h 662"/>
                  <a:gd name="T16" fmla="*/ 171 w 662"/>
                  <a:gd name="T17" fmla="*/ 630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62" h="662">
                    <a:moveTo>
                      <a:pt x="171" y="630"/>
                    </a:moveTo>
                    <a:cubicBezTo>
                      <a:pt x="140" y="662"/>
                      <a:pt x="88" y="662"/>
                      <a:pt x="55" y="630"/>
                    </a:cubicBezTo>
                    <a:cubicBezTo>
                      <a:pt x="32" y="607"/>
                      <a:pt x="32" y="607"/>
                      <a:pt x="32" y="607"/>
                    </a:cubicBezTo>
                    <a:cubicBezTo>
                      <a:pt x="0" y="574"/>
                      <a:pt x="0" y="522"/>
                      <a:pt x="32" y="491"/>
                    </a:cubicBezTo>
                    <a:cubicBezTo>
                      <a:pt x="491" y="31"/>
                      <a:pt x="491" y="31"/>
                      <a:pt x="491" y="31"/>
                    </a:cubicBezTo>
                    <a:cubicBezTo>
                      <a:pt x="523" y="0"/>
                      <a:pt x="575" y="0"/>
                      <a:pt x="607" y="32"/>
                    </a:cubicBezTo>
                    <a:cubicBezTo>
                      <a:pt x="630" y="55"/>
                      <a:pt x="630" y="55"/>
                      <a:pt x="630" y="55"/>
                    </a:cubicBezTo>
                    <a:cubicBezTo>
                      <a:pt x="662" y="87"/>
                      <a:pt x="662" y="139"/>
                      <a:pt x="631" y="171"/>
                    </a:cubicBezTo>
                    <a:lnTo>
                      <a:pt x="171" y="630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Freeform 8"/>
              <p:cNvSpPr>
                <a:spLocks/>
              </p:cNvSpPr>
              <p:nvPr/>
            </p:nvSpPr>
            <p:spPr bwMode="auto">
              <a:xfrm>
                <a:off x="5685896" y="4179970"/>
                <a:ext cx="1107540" cy="1980857"/>
              </a:xfrm>
              <a:custGeom>
                <a:avLst/>
                <a:gdLst>
                  <a:gd name="T0" fmla="*/ 861 w 861"/>
                  <a:gd name="T1" fmla="*/ 1503 h 1541"/>
                  <a:gd name="T2" fmla="*/ 823 w 861"/>
                  <a:gd name="T3" fmla="*/ 1541 h 1541"/>
                  <a:gd name="T4" fmla="*/ 38 w 861"/>
                  <a:gd name="T5" fmla="*/ 1541 h 1541"/>
                  <a:gd name="T6" fmla="*/ 0 w 861"/>
                  <a:gd name="T7" fmla="*/ 1503 h 1541"/>
                  <a:gd name="T8" fmla="*/ 0 w 861"/>
                  <a:gd name="T9" fmla="*/ 39 h 1541"/>
                  <a:gd name="T10" fmla="*/ 38 w 861"/>
                  <a:gd name="T11" fmla="*/ 0 h 1541"/>
                  <a:gd name="T12" fmla="*/ 823 w 861"/>
                  <a:gd name="T13" fmla="*/ 0 h 1541"/>
                  <a:gd name="T14" fmla="*/ 861 w 861"/>
                  <a:gd name="T15" fmla="*/ 39 h 1541"/>
                  <a:gd name="T16" fmla="*/ 861 w 861"/>
                  <a:gd name="T17" fmla="*/ 1503 h 1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61" h="1541">
                    <a:moveTo>
                      <a:pt x="861" y="1503"/>
                    </a:moveTo>
                    <a:cubicBezTo>
                      <a:pt x="861" y="1524"/>
                      <a:pt x="844" y="1541"/>
                      <a:pt x="823" y="1541"/>
                    </a:cubicBezTo>
                    <a:cubicBezTo>
                      <a:pt x="38" y="1541"/>
                      <a:pt x="38" y="1541"/>
                      <a:pt x="38" y="1541"/>
                    </a:cubicBezTo>
                    <a:cubicBezTo>
                      <a:pt x="17" y="1541"/>
                      <a:pt x="0" y="1524"/>
                      <a:pt x="0" y="1503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17"/>
                      <a:pt x="17" y="0"/>
                      <a:pt x="38" y="0"/>
                    </a:cubicBezTo>
                    <a:cubicBezTo>
                      <a:pt x="823" y="0"/>
                      <a:pt x="823" y="0"/>
                      <a:pt x="823" y="0"/>
                    </a:cubicBezTo>
                    <a:cubicBezTo>
                      <a:pt x="844" y="0"/>
                      <a:pt x="861" y="17"/>
                      <a:pt x="861" y="39"/>
                    </a:cubicBezTo>
                    <a:lnTo>
                      <a:pt x="861" y="1503"/>
                    </a:lnTo>
                    <a:close/>
                  </a:path>
                </a:pathLst>
              </a:custGeom>
              <a:solidFill>
                <a:srgbClr val="043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3" name="Rectangle 9"/>
              <p:cNvSpPr>
                <a:spLocks noChangeArrowheads="1"/>
              </p:cNvSpPr>
              <p:nvPr/>
            </p:nvSpPr>
            <p:spPr bwMode="auto">
              <a:xfrm>
                <a:off x="5774478" y="4322896"/>
                <a:ext cx="929834" cy="155262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4" name="Freeform 10"/>
              <p:cNvSpPr>
                <a:spLocks/>
              </p:cNvSpPr>
              <p:nvPr/>
            </p:nvSpPr>
            <p:spPr bwMode="auto">
              <a:xfrm>
                <a:off x="6642902" y="5019592"/>
                <a:ext cx="384759" cy="384216"/>
              </a:xfrm>
              <a:custGeom>
                <a:avLst/>
                <a:gdLst>
                  <a:gd name="T0" fmla="*/ 172 w 299"/>
                  <a:gd name="T1" fmla="*/ 267 h 299"/>
                  <a:gd name="T2" fmla="*/ 56 w 299"/>
                  <a:gd name="T3" fmla="*/ 266 h 299"/>
                  <a:gd name="T4" fmla="*/ 33 w 299"/>
                  <a:gd name="T5" fmla="*/ 243 h 299"/>
                  <a:gd name="T6" fmla="*/ 32 w 299"/>
                  <a:gd name="T7" fmla="*/ 127 h 299"/>
                  <a:gd name="T8" fmla="*/ 127 w 299"/>
                  <a:gd name="T9" fmla="*/ 31 h 299"/>
                  <a:gd name="T10" fmla="*/ 244 w 299"/>
                  <a:gd name="T11" fmla="*/ 32 h 299"/>
                  <a:gd name="T12" fmla="*/ 267 w 299"/>
                  <a:gd name="T13" fmla="*/ 55 h 299"/>
                  <a:gd name="T14" fmla="*/ 267 w 299"/>
                  <a:gd name="T15" fmla="*/ 171 h 299"/>
                  <a:gd name="T16" fmla="*/ 172 w 299"/>
                  <a:gd name="T17" fmla="*/ 267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9" h="299">
                    <a:moveTo>
                      <a:pt x="172" y="267"/>
                    </a:moveTo>
                    <a:cubicBezTo>
                      <a:pt x="140" y="299"/>
                      <a:pt x="88" y="298"/>
                      <a:pt x="56" y="266"/>
                    </a:cubicBezTo>
                    <a:cubicBezTo>
                      <a:pt x="33" y="243"/>
                      <a:pt x="33" y="243"/>
                      <a:pt x="33" y="243"/>
                    </a:cubicBezTo>
                    <a:cubicBezTo>
                      <a:pt x="0" y="211"/>
                      <a:pt x="0" y="159"/>
                      <a:pt x="32" y="12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59" y="0"/>
                      <a:pt x="211" y="0"/>
                      <a:pt x="244" y="32"/>
                    </a:cubicBezTo>
                    <a:cubicBezTo>
                      <a:pt x="267" y="55"/>
                      <a:pt x="267" y="55"/>
                      <a:pt x="267" y="55"/>
                    </a:cubicBezTo>
                    <a:cubicBezTo>
                      <a:pt x="299" y="87"/>
                      <a:pt x="299" y="139"/>
                      <a:pt x="267" y="171"/>
                    </a:cubicBezTo>
                    <a:lnTo>
                      <a:pt x="172" y="267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5" name="Freeform 11"/>
              <p:cNvSpPr>
                <a:spLocks/>
              </p:cNvSpPr>
              <p:nvPr/>
            </p:nvSpPr>
            <p:spPr bwMode="auto">
              <a:xfrm>
                <a:off x="6685291" y="5183712"/>
                <a:ext cx="179880" cy="181510"/>
              </a:xfrm>
              <a:custGeom>
                <a:avLst/>
                <a:gdLst>
                  <a:gd name="T0" fmla="*/ 40 w 140"/>
                  <a:gd name="T1" fmla="*/ 0 h 141"/>
                  <a:gd name="T2" fmla="*/ 25 w 140"/>
                  <a:gd name="T3" fmla="*/ 16 h 141"/>
                  <a:gd name="T4" fmla="*/ 23 w 140"/>
                  <a:gd name="T5" fmla="*/ 102 h 141"/>
                  <a:gd name="T6" fmla="*/ 39 w 140"/>
                  <a:gd name="T7" fmla="*/ 118 h 141"/>
                  <a:gd name="T8" fmla="*/ 125 w 140"/>
                  <a:gd name="T9" fmla="*/ 116 h 141"/>
                  <a:gd name="T10" fmla="*/ 140 w 140"/>
                  <a:gd name="T11" fmla="*/ 101 h 141"/>
                  <a:gd name="T12" fmla="*/ 40 w 140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141">
                    <a:moveTo>
                      <a:pt x="40" y="0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0" y="40"/>
                      <a:pt x="0" y="79"/>
                      <a:pt x="23" y="102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62" y="141"/>
                      <a:pt x="101" y="140"/>
                      <a:pt x="125" y="116"/>
                    </a:cubicBezTo>
                    <a:cubicBezTo>
                      <a:pt x="140" y="101"/>
                      <a:pt x="140" y="101"/>
                      <a:pt x="140" y="101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4D9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6" name="Freeform 12"/>
              <p:cNvSpPr>
                <a:spLocks/>
              </p:cNvSpPr>
              <p:nvPr/>
            </p:nvSpPr>
            <p:spPr bwMode="auto">
              <a:xfrm>
                <a:off x="6642902" y="5340767"/>
                <a:ext cx="384759" cy="384216"/>
              </a:xfrm>
              <a:custGeom>
                <a:avLst/>
                <a:gdLst>
                  <a:gd name="T0" fmla="*/ 172 w 299"/>
                  <a:gd name="T1" fmla="*/ 267 h 299"/>
                  <a:gd name="T2" fmla="*/ 56 w 299"/>
                  <a:gd name="T3" fmla="*/ 266 h 299"/>
                  <a:gd name="T4" fmla="*/ 33 w 299"/>
                  <a:gd name="T5" fmla="*/ 243 h 299"/>
                  <a:gd name="T6" fmla="*/ 32 w 299"/>
                  <a:gd name="T7" fmla="*/ 127 h 299"/>
                  <a:gd name="T8" fmla="*/ 127 w 299"/>
                  <a:gd name="T9" fmla="*/ 32 h 299"/>
                  <a:gd name="T10" fmla="*/ 244 w 299"/>
                  <a:gd name="T11" fmla="*/ 32 h 299"/>
                  <a:gd name="T12" fmla="*/ 267 w 299"/>
                  <a:gd name="T13" fmla="*/ 55 h 299"/>
                  <a:gd name="T14" fmla="*/ 267 w 299"/>
                  <a:gd name="T15" fmla="*/ 171 h 299"/>
                  <a:gd name="T16" fmla="*/ 172 w 299"/>
                  <a:gd name="T17" fmla="*/ 267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9" h="299">
                    <a:moveTo>
                      <a:pt x="172" y="267"/>
                    </a:moveTo>
                    <a:cubicBezTo>
                      <a:pt x="140" y="299"/>
                      <a:pt x="88" y="299"/>
                      <a:pt x="56" y="266"/>
                    </a:cubicBezTo>
                    <a:cubicBezTo>
                      <a:pt x="33" y="243"/>
                      <a:pt x="33" y="243"/>
                      <a:pt x="33" y="243"/>
                    </a:cubicBezTo>
                    <a:cubicBezTo>
                      <a:pt x="0" y="211"/>
                      <a:pt x="0" y="159"/>
                      <a:pt x="32" y="127"/>
                    </a:cubicBezTo>
                    <a:cubicBezTo>
                      <a:pt x="127" y="32"/>
                      <a:pt x="127" y="32"/>
                      <a:pt x="127" y="32"/>
                    </a:cubicBezTo>
                    <a:cubicBezTo>
                      <a:pt x="159" y="0"/>
                      <a:pt x="211" y="0"/>
                      <a:pt x="244" y="32"/>
                    </a:cubicBezTo>
                    <a:cubicBezTo>
                      <a:pt x="267" y="55"/>
                      <a:pt x="267" y="55"/>
                      <a:pt x="267" y="55"/>
                    </a:cubicBezTo>
                    <a:cubicBezTo>
                      <a:pt x="299" y="88"/>
                      <a:pt x="299" y="140"/>
                      <a:pt x="267" y="171"/>
                    </a:cubicBezTo>
                    <a:lnTo>
                      <a:pt x="172" y="267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7" name="Freeform 13"/>
              <p:cNvSpPr>
                <a:spLocks/>
              </p:cNvSpPr>
              <p:nvPr/>
            </p:nvSpPr>
            <p:spPr bwMode="auto">
              <a:xfrm>
                <a:off x="6685291" y="5506519"/>
                <a:ext cx="179880" cy="180967"/>
              </a:xfrm>
              <a:custGeom>
                <a:avLst/>
                <a:gdLst>
                  <a:gd name="T0" fmla="*/ 40 w 140"/>
                  <a:gd name="T1" fmla="*/ 0 h 141"/>
                  <a:gd name="T2" fmla="*/ 25 w 140"/>
                  <a:gd name="T3" fmla="*/ 15 h 141"/>
                  <a:gd name="T4" fmla="*/ 23 w 140"/>
                  <a:gd name="T5" fmla="*/ 101 h 141"/>
                  <a:gd name="T6" fmla="*/ 39 w 140"/>
                  <a:gd name="T7" fmla="*/ 118 h 141"/>
                  <a:gd name="T8" fmla="*/ 125 w 140"/>
                  <a:gd name="T9" fmla="*/ 116 h 141"/>
                  <a:gd name="T10" fmla="*/ 140 w 140"/>
                  <a:gd name="T11" fmla="*/ 100 h 141"/>
                  <a:gd name="T12" fmla="*/ 40 w 140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141">
                    <a:moveTo>
                      <a:pt x="40" y="0"/>
                    </a:moveTo>
                    <a:cubicBezTo>
                      <a:pt x="25" y="15"/>
                      <a:pt x="25" y="15"/>
                      <a:pt x="25" y="15"/>
                    </a:cubicBezTo>
                    <a:cubicBezTo>
                      <a:pt x="0" y="39"/>
                      <a:pt x="0" y="78"/>
                      <a:pt x="23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62" y="141"/>
                      <a:pt x="101" y="140"/>
                      <a:pt x="125" y="116"/>
                    </a:cubicBezTo>
                    <a:cubicBezTo>
                      <a:pt x="140" y="100"/>
                      <a:pt x="140" y="100"/>
                      <a:pt x="140" y="100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4D9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8" name="Freeform 14"/>
              <p:cNvSpPr>
                <a:spLocks/>
              </p:cNvSpPr>
              <p:nvPr/>
            </p:nvSpPr>
            <p:spPr bwMode="auto">
              <a:xfrm>
                <a:off x="6642902" y="5661944"/>
                <a:ext cx="384759" cy="384216"/>
              </a:xfrm>
              <a:custGeom>
                <a:avLst/>
                <a:gdLst>
                  <a:gd name="T0" fmla="*/ 172 w 299"/>
                  <a:gd name="T1" fmla="*/ 267 h 299"/>
                  <a:gd name="T2" fmla="*/ 56 w 299"/>
                  <a:gd name="T3" fmla="*/ 267 h 299"/>
                  <a:gd name="T4" fmla="*/ 33 w 299"/>
                  <a:gd name="T5" fmla="*/ 244 h 299"/>
                  <a:gd name="T6" fmla="*/ 32 w 299"/>
                  <a:gd name="T7" fmla="*/ 127 h 299"/>
                  <a:gd name="T8" fmla="*/ 127 w 299"/>
                  <a:gd name="T9" fmla="*/ 32 h 299"/>
                  <a:gd name="T10" fmla="*/ 244 w 299"/>
                  <a:gd name="T11" fmla="*/ 33 h 299"/>
                  <a:gd name="T12" fmla="*/ 267 w 299"/>
                  <a:gd name="T13" fmla="*/ 56 h 299"/>
                  <a:gd name="T14" fmla="*/ 267 w 299"/>
                  <a:gd name="T15" fmla="*/ 172 h 299"/>
                  <a:gd name="T16" fmla="*/ 172 w 299"/>
                  <a:gd name="T17" fmla="*/ 267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9" h="299">
                    <a:moveTo>
                      <a:pt x="172" y="267"/>
                    </a:moveTo>
                    <a:cubicBezTo>
                      <a:pt x="140" y="299"/>
                      <a:pt x="88" y="299"/>
                      <a:pt x="56" y="267"/>
                    </a:cubicBezTo>
                    <a:cubicBezTo>
                      <a:pt x="33" y="244"/>
                      <a:pt x="33" y="244"/>
                      <a:pt x="33" y="244"/>
                    </a:cubicBezTo>
                    <a:cubicBezTo>
                      <a:pt x="0" y="211"/>
                      <a:pt x="0" y="159"/>
                      <a:pt x="32" y="127"/>
                    </a:cubicBezTo>
                    <a:cubicBezTo>
                      <a:pt x="127" y="32"/>
                      <a:pt x="127" y="32"/>
                      <a:pt x="127" y="32"/>
                    </a:cubicBezTo>
                    <a:cubicBezTo>
                      <a:pt x="159" y="0"/>
                      <a:pt x="211" y="0"/>
                      <a:pt x="244" y="33"/>
                    </a:cubicBezTo>
                    <a:cubicBezTo>
                      <a:pt x="267" y="56"/>
                      <a:pt x="267" y="56"/>
                      <a:pt x="267" y="56"/>
                    </a:cubicBezTo>
                    <a:cubicBezTo>
                      <a:pt x="299" y="88"/>
                      <a:pt x="299" y="140"/>
                      <a:pt x="267" y="172"/>
                    </a:cubicBezTo>
                    <a:lnTo>
                      <a:pt x="172" y="267"/>
                    </a:ln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9" name="Freeform 15"/>
              <p:cNvSpPr>
                <a:spLocks/>
              </p:cNvSpPr>
              <p:nvPr/>
            </p:nvSpPr>
            <p:spPr bwMode="auto">
              <a:xfrm>
                <a:off x="6685291" y="5827694"/>
                <a:ext cx="179880" cy="181510"/>
              </a:xfrm>
              <a:custGeom>
                <a:avLst/>
                <a:gdLst>
                  <a:gd name="T0" fmla="*/ 40 w 140"/>
                  <a:gd name="T1" fmla="*/ 0 h 141"/>
                  <a:gd name="T2" fmla="*/ 25 w 140"/>
                  <a:gd name="T3" fmla="*/ 16 h 141"/>
                  <a:gd name="T4" fmla="*/ 23 w 140"/>
                  <a:gd name="T5" fmla="*/ 101 h 141"/>
                  <a:gd name="T6" fmla="*/ 39 w 140"/>
                  <a:gd name="T7" fmla="*/ 118 h 141"/>
                  <a:gd name="T8" fmla="*/ 125 w 140"/>
                  <a:gd name="T9" fmla="*/ 116 h 141"/>
                  <a:gd name="T10" fmla="*/ 140 w 140"/>
                  <a:gd name="T11" fmla="*/ 100 h 141"/>
                  <a:gd name="T12" fmla="*/ 40 w 140"/>
                  <a:gd name="T13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141">
                    <a:moveTo>
                      <a:pt x="40" y="0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0" y="40"/>
                      <a:pt x="0" y="78"/>
                      <a:pt x="23" y="101"/>
                    </a:cubicBezTo>
                    <a:cubicBezTo>
                      <a:pt x="39" y="118"/>
                      <a:pt x="39" y="118"/>
                      <a:pt x="39" y="118"/>
                    </a:cubicBezTo>
                    <a:cubicBezTo>
                      <a:pt x="62" y="141"/>
                      <a:pt x="101" y="140"/>
                      <a:pt x="125" y="116"/>
                    </a:cubicBezTo>
                    <a:cubicBezTo>
                      <a:pt x="140" y="100"/>
                      <a:pt x="140" y="100"/>
                      <a:pt x="140" y="100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4D9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0" name="Freeform 16"/>
              <p:cNvSpPr>
                <a:spLocks/>
              </p:cNvSpPr>
              <p:nvPr/>
            </p:nvSpPr>
            <p:spPr bwMode="auto">
              <a:xfrm>
                <a:off x="5472323" y="4734284"/>
                <a:ext cx="211943" cy="1299376"/>
              </a:xfrm>
              <a:custGeom>
                <a:avLst/>
                <a:gdLst>
                  <a:gd name="T0" fmla="*/ 102 w 165"/>
                  <a:gd name="T1" fmla="*/ 1 h 1011"/>
                  <a:gd name="T2" fmla="*/ 99 w 165"/>
                  <a:gd name="T3" fmla="*/ 0 h 1011"/>
                  <a:gd name="T4" fmla="*/ 12 w 165"/>
                  <a:gd name="T5" fmla="*/ 0 h 1011"/>
                  <a:gd name="T6" fmla="*/ 0 w 165"/>
                  <a:gd name="T7" fmla="*/ 12 h 1011"/>
                  <a:gd name="T8" fmla="*/ 0 w 165"/>
                  <a:gd name="T9" fmla="*/ 128 h 1011"/>
                  <a:gd name="T10" fmla="*/ 0 w 165"/>
                  <a:gd name="T11" fmla="*/ 130 h 1011"/>
                  <a:gd name="T12" fmla="*/ 0 w 165"/>
                  <a:gd name="T13" fmla="*/ 942 h 1011"/>
                  <a:gd name="T14" fmla="*/ 69 w 165"/>
                  <a:gd name="T15" fmla="*/ 1011 h 1011"/>
                  <a:gd name="T16" fmla="*/ 96 w 165"/>
                  <a:gd name="T17" fmla="*/ 1011 h 1011"/>
                  <a:gd name="T18" fmla="*/ 165 w 165"/>
                  <a:gd name="T19" fmla="*/ 942 h 1011"/>
                  <a:gd name="T20" fmla="*/ 165 w 165"/>
                  <a:gd name="T21" fmla="*/ 69 h 1011"/>
                  <a:gd name="T22" fmla="*/ 102 w 165"/>
                  <a:gd name="T23" fmla="*/ 1 h 1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5" h="1011">
                    <a:moveTo>
                      <a:pt x="102" y="1"/>
                    </a:moveTo>
                    <a:cubicBezTo>
                      <a:pt x="101" y="1"/>
                      <a:pt x="100" y="0"/>
                      <a:pt x="99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29"/>
                      <a:pt x="0" y="130"/>
                      <a:pt x="0" y="130"/>
                    </a:cubicBezTo>
                    <a:cubicBezTo>
                      <a:pt x="0" y="942"/>
                      <a:pt x="0" y="942"/>
                      <a:pt x="0" y="942"/>
                    </a:cubicBezTo>
                    <a:cubicBezTo>
                      <a:pt x="0" y="980"/>
                      <a:pt x="31" y="1011"/>
                      <a:pt x="69" y="1011"/>
                    </a:cubicBezTo>
                    <a:cubicBezTo>
                      <a:pt x="96" y="1011"/>
                      <a:pt x="96" y="1011"/>
                      <a:pt x="96" y="1011"/>
                    </a:cubicBezTo>
                    <a:cubicBezTo>
                      <a:pt x="134" y="1011"/>
                      <a:pt x="165" y="980"/>
                      <a:pt x="165" y="942"/>
                    </a:cubicBezTo>
                    <a:cubicBezTo>
                      <a:pt x="165" y="69"/>
                      <a:pt x="165" y="69"/>
                      <a:pt x="165" y="69"/>
                    </a:cubicBezTo>
                    <a:cubicBezTo>
                      <a:pt x="165" y="33"/>
                      <a:pt x="137" y="3"/>
                      <a:pt x="102" y="1"/>
                    </a:cubicBezTo>
                    <a:close/>
                  </a:path>
                </a:pathLst>
              </a:custGeom>
              <a:solidFill>
                <a:srgbClr val="F4C0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1" name="Freeform 17"/>
              <p:cNvSpPr>
                <a:spLocks/>
              </p:cNvSpPr>
              <p:nvPr/>
            </p:nvSpPr>
            <p:spPr bwMode="auto">
              <a:xfrm>
                <a:off x="5472323" y="4767434"/>
                <a:ext cx="97820" cy="201618"/>
              </a:xfrm>
              <a:custGeom>
                <a:avLst/>
                <a:gdLst>
                  <a:gd name="T0" fmla="*/ 0 w 76"/>
                  <a:gd name="T1" fmla="*/ 0 h 157"/>
                  <a:gd name="T2" fmla="*/ 0 w 76"/>
                  <a:gd name="T3" fmla="*/ 112 h 157"/>
                  <a:gd name="T4" fmla="*/ 0 w 76"/>
                  <a:gd name="T5" fmla="*/ 115 h 157"/>
                  <a:gd name="T6" fmla="*/ 0 w 76"/>
                  <a:gd name="T7" fmla="*/ 157 h 157"/>
                  <a:gd name="T8" fmla="*/ 45 w 76"/>
                  <a:gd name="T9" fmla="*/ 157 h 157"/>
                  <a:gd name="T10" fmla="*/ 76 w 76"/>
                  <a:gd name="T11" fmla="*/ 126 h 157"/>
                  <a:gd name="T12" fmla="*/ 76 w 76"/>
                  <a:gd name="T13" fmla="*/ 0 h 157"/>
                  <a:gd name="T14" fmla="*/ 0 w 76"/>
                  <a:gd name="T15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7">
                    <a:moveTo>
                      <a:pt x="0" y="0"/>
                    </a:move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0" y="114"/>
                      <a:pt x="0" y="115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45" y="157"/>
                      <a:pt x="45" y="157"/>
                      <a:pt x="45" y="157"/>
                    </a:cubicBezTo>
                    <a:cubicBezTo>
                      <a:pt x="62" y="157"/>
                      <a:pt x="76" y="143"/>
                      <a:pt x="76" y="126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D9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2" name="Freeform 18"/>
              <p:cNvSpPr>
                <a:spLocks noEditPoints="1"/>
              </p:cNvSpPr>
              <p:nvPr/>
            </p:nvSpPr>
            <p:spPr bwMode="auto">
              <a:xfrm>
                <a:off x="5897840" y="5940731"/>
                <a:ext cx="208682" cy="105428"/>
              </a:xfrm>
              <a:custGeom>
                <a:avLst/>
                <a:gdLst>
                  <a:gd name="T0" fmla="*/ 142 w 162"/>
                  <a:gd name="T1" fmla="*/ 82 h 82"/>
                  <a:gd name="T2" fmla="*/ 20 w 162"/>
                  <a:gd name="T3" fmla="*/ 82 h 82"/>
                  <a:gd name="T4" fmla="*/ 0 w 162"/>
                  <a:gd name="T5" fmla="*/ 61 h 82"/>
                  <a:gd name="T6" fmla="*/ 0 w 162"/>
                  <a:gd name="T7" fmla="*/ 21 h 82"/>
                  <a:gd name="T8" fmla="*/ 20 w 162"/>
                  <a:gd name="T9" fmla="*/ 0 h 82"/>
                  <a:gd name="T10" fmla="*/ 142 w 162"/>
                  <a:gd name="T11" fmla="*/ 0 h 82"/>
                  <a:gd name="T12" fmla="*/ 162 w 162"/>
                  <a:gd name="T13" fmla="*/ 21 h 82"/>
                  <a:gd name="T14" fmla="*/ 162 w 162"/>
                  <a:gd name="T15" fmla="*/ 61 h 82"/>
                  <a:gd name="T16" fmla="*/ 142 w 162"/>
                  <a:gd name="T17" fmla="*/ 82 h 82"/>
                  <a:gd name="T18" fmla="*/ 20 w 162"/>
                  <a:gd name="T19" fmla="*/ 13 h 82"/>
                  <a:gd name="T20" fmla="*/ 12 w 162"/>
                  <a:gd name="T21" fmla="*/ 21 h 82"/>
                  <a:gd name="T22" fmla="*/ 12 w 162"/>
                  <a:gd name="T23" fmla="*/ 61 h 82"/>
                  <a:gd name="T24" fmla="*/ 20 w 162"/>
                  <a:gd name="T25" fmla="*/ 69 h 82"/>
                  <a:gd name="T26" fmla="*/ 142 w 162"/>
                  <a:gd name="T27" fmla="*/ 69 h 82"/>
                  <a:gd name="T28" fmla="*/ 149 w 162"/>
                  <a:gd name="T29" fmla="*/ 61 h 82"/>
                  <a:gd name="T30" fmla="*/ 149 w 162"/>
                  <a:gd name="T31" fmla="*/ 21 h 82"/>
                  <a:gd name="T32" fmla="*/ 142 w 162"/>
                  <a:gd name="T33" fmla="*/ 13 h 82"/>
                  <a:gd name="T34" fmla="*/ 20 w 162"/>
                  <a:gd name="T35" fmla="*/ 1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82">
                    <a:moveTo>
                      <a:pt x="142" y="82"/>
                    </a:moveTo>
                    <a:cubicBezTo>
                      <a:pt x="20" y="82"/>
                      <a:pt x="20" y="82"/>
                      <a:pt x="20" y="82"/>
                    </a:cubicBezTo>
                    <a:cubicBezTo>
                      <a:pt x="9" y="82"/>
                      <a:pt x="0" y="72"/>
                      <a:pt x="0" y="6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142" y="0"/>
                      <a:pt x="142" y="0"/>
                      <a:pt x="142" y="0"/>
                    </a:cubicBezTo>
                    <a:cubicBezTo>
                      <a:pt x="153" y="0"/>
                      <a:pt x="162" y="10"/>
                      <a:pt x="162" y="21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62" y="72"/>
                      <a:pt x="153" y="82"/>
                      <a:pt x="142" y="82"/>
                    </a:cubicBezTo>
                    <a:close/>
                    <a:moveTo>
                      <a:pt x="20" y="13"/>
                    </a:moveTo>
                    <a:cubicBezTo>
                      <a:pt x="16" y="13"/>
                      <a:pt x="12" y="17"/>
                      <a:pt x="12" y="21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12" y="65"/>
                      <a:pt x="16" y="69"/>
                      <a:pt x="20" y="69"/>
                    </a:cubicBezTo>
                    <a:cubicBezTo>
                      <a:pt x="142" y="69"/>
                      <a:pt x="142" y="69"/>
                      <a:pt x="142" y="69"/>
                    </a:cubicBezTo>
                    <a:cubicBezTo>
                      <a:pt x="146" y="69"/>
                      <a:pt x="149" y="65"/>
                      <a:pt x="149" y="6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17"/>
                      <a:pt x="146" y="13"/>
                      <a:pt x="142" y="13"/>
                    </a:cubicBezTo>
                    <a:lnTo>
                      <a:pt x="20" y="13"/>
                    </a:lnTo>
                    <a:close/>
                  </a:path>
                </a:pathLst>
              </a:custGeom>
              <a:solidFill>
                <a:srgbClr val="406C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3" name="Freeform 19"/>
              <p:cNvSpPr>
                <a:spLocks noEditPoints="1"/>
              </p:cNvSpPr>
              <p:nvPr/>
            </p:nvSpPr>
            <p:spPr bwMode="auto">
              <a:xfrm>
                <a:off x="6388027" y="5940731"/>
                <a:ext cx="208682" cy="105428"/>
              </a:xfrm>
              <a:custGeom>
                <a:avLst/>
                <a:gdLst>
                  <a:gd name="T0" fmla="*/ 141 w 162"/>
                  <a:gd name="T1" fmla="*/ 82 h 82"/>
                  <a:gd name="T2" fmla="*/ 20 w 162"/>
                  <a:gd name="T3" fmla="*/ 82 h 82"/>
                  <a:gd name="T4" fmla="*/ 0 w 162"/>
                  <a:gd name="T5" fmla="*/ 61 h 82"/>
                  <a:gd name="T6" fmla="*/ 0 w 162"/>
                  <a:gd name="T7" fmla="*/ 21 h 82"/>
                  <a:gd name="T8" fmla="*/ 20 w 162"/>
                  <a:gd name="T9" fmla="*/ 0 h 82"/>
                  <a:gd name="T10" fmla="*/ 141 w 162"/>
                  <a:gd name="T11" fmla="*/ 0 h 82"/>
                  <a:gd name="T12" fmla="*/ 162 w 162"/>
                  <a:gd name="T13" fmla="*/ 21 h 82"/>
                  <a:gd name="T14" fmla="*/ 162 w 162"/>
                  <a:gd name="T15" fmla="*/ 61 h 82"/>
                  <a:gd name="T16" fmla="*/ 141 w 162"/>
                  <a:gd name="T17" fmla="*/ 82 h 82"/>
                  <a:gd name="T18" fmla="*/ 20 w 162"/>
                  <a:gd name="T19" fmla="*/ 13 h 82"/>
                  <a:gd name="T20" fmla="*/ 12 w 162"/>
                  <a:gd name="T21" fmla="*/ 21 h 82"/>
                  <a:gd name="T22" fmla="*/ 12 w 162"/>
                  <a:gd name="T23" fmla="*/ 61 h 82"/>
                  <a:gd name="T24" fmla="*/ 20 w 162"/>
                  <a:gd name="T25" fmla="*/ 69 h 82"/>
                  <a:gd name="T26" fmla="*/ 141 w 162"/>
                  <a:gd name="T27" fmla="*/ 69 h 82"/>
                  <a:gd name="T28" fmla="*/ 149 w 162"/>
                  <a:gd name="T29" fmla="*/ 61 h 82"/>
                  <a:gd name="T30" fmla="*/ 149 w 162"/>
                  <a:gd name="T31" fmla="*/ 21 h 82"/>
                  <a:gd name="T32" fmla="*/ 141 w 162"/>
                  <a:gd name="T33" fmla="*/ 13 h 82"/>
                  <a:gd name="T34" fmla="*/ 20 w 162"/>
                  <a:gd name="T35" fmla="*/ 1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82">
                    <a:moveTo>
                      <a:pt x="141" y="82"/>
                    </a:moveTo>
                    <a:cubicBezTo>
                      <a:pt x="20" y="82"/>
                      <a:pt x="20" y="82"/>
                      <a:pt x="20" y="82"/>
                    </a:cubicBezTo>
                    <a:cubicBezTo>
                      <a:pt x="9" y="82"/>
                      <a:pt x="0" y="72"/>
                      <a:pt x="0" y="6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53" y="0"/>
                      <a:pt x="162" y="10"/>
                      <a:pt x="162" y="21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62" y="72"/>
                      <a:pt x="153" y="82"/>
                      <a:pt x="141" y="82"/>
                    </a:cubicBezTo>
                    <a:close/>
                    <a:moveTo>
                      <a:pt x="20" y="13"/>
                    </a:moveTo>
                    <a:cubicBezTo>
                      <a:pt x="16" y="13"/>
                      <a:pt x="12" y="17"/>
                      <a:pt x="12" y="21"/>
                    </a:cubicBezTo>
                    <a:cubicBezTo>
                      <a:pt x="12" y="61"/>
                      <a:pt x="12" y="61"/>
                      <a:pt x="12" y="61"/>
                    </a:cubicBezTo>
                    <a:cubicBezTo>
                      <a:pt x="12" y="65"/>
                      <a:pt x="16" y="69"/>
                      <a:pt x="20" y="69"/>
                    </a:cubicBezTo>
                    <a:cubicBezTo>
                      <a:pt x="141" y="69"/>
                      <a:pt x="141" y="69"/>
                      <a:pt x="141" y="69"/>
                    </a:cubicBezTo>
                    <a:cubicBezTo>
                      <a:pt x="146" y="69"/>
                      <a:pt x="149" y="65"/>
                      <a:pt x="149" y="61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17"/>
                      <a:pt x="146" y="13"/>
                      <a:pt x="141" y="13"/>
                    </a:cubicBezTo>
                    <a:lnTo>
                      <a:pt x="20" y="13"/>
                    </a:lnTo>
                    <a:close/>
                  </a:path>
                </a:pathLst>
              </a:custGeom>
              <a:solidFill>
                <a:srgbClr val="406C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4" name="Freeform 20"/>
              <p:cNvSpPr>
                <a:spLocks noEditPoints="1"/>
              </p:cNvSpPr>
              <p:nvPr/>
            </p:nvSpPr>
            <p:spPr bwMode="auto">
              <a:xfrm>
                <a:off x="6142390" y="5940731"/>
                <a:ext cx="208139" cy="105428"/>
              </a:xfrm>
              <a:custGeom>
                <a:avLst/>
                <a:gdLst>
                  <a:gd name="T0" fmla="*/ 142 w 162"/>
                  <a:gd name="T1" fmla="*/ 82 h 82"/>
                  <a:gd name="T2" fmla="*/ 21 w 162"/>
                  <a:gd name="T3" fmla="*/ 82 h 82"/>
                  <a:gd name="T4" fmla="*/ 0 w 162"/>
                  <a:gd name="T5" fmla="*/ 61 h 82"/>
                  <a:gd name="T6" fmla="*/ 0 w 162"/>
                  <a:gd name="T7" fmla="*/ 21 h 82"/>
                  <a:gd name="T8" fmla="*/ 21 w 162"/>
                  <a:gd name="T9" fmla="*/ 0 h 82"/>
                  <a:gd name="T10" fmla="*/ 142 w 162"/>
                  <a:gd name="T11" fmla="*/ 0 h 82"/>
                  <a:gd name="T12" fmla="*/ 162 w 162"/>
                  <a:gd name="T13" fmla="*/ 21 h 82"/>
                  <a:gd name="T14" fmla="*/ 162 w 162"/>
                  <a:gd name="T15" fmla="*/ 61 h 82"/>
                  <a:gd name="T16" fmla="*/ 142 w 162"/>
                  <a:gd name="T17" fmla="*/ 82 h 82"/>
                  <a:gd name="T18" fmla="*/ 21 w 162"/>
                  <a:gd name="T19" fmla="*/ 13 h 82"/>
                  <a:gd name="T20" fmla="*/ 13 w 162"/>
                  <a:gd name="T21" fmla="*/ 21 h 82"/>
                  <a:gd name="T22" fmla="*/ 13 w 162"/>
                  <a:gd name="T23" fmla="*/ 61 h 82"/>
                  <a:gd name="T24" fmla="*/ 21 w 162"/>
                  <a:gd name="T25" fmla="*/ 69 h 82"/>
                  <a:gd name="T26" fmla="*/ 142 w 162"/>
                  <a:gd name="T27" fmla="*/ 69 h 82"/>
                  <a:gd name="T28" fmla="*/ 150 w 162"/>
                  <a:gd name="T29" fmla="*/ 61 h 82"/>
                  <a:gd name="T30" fmla="*/ 150 w 162"/>
                  <a:gd name="T31" fmla="*/ 21 h 82"/>
                  <a:gd name="T32" fmla="*/ 142 w 162"/>
                  <a:gd name="T33" fmla="*/ 13 h 82"/>
                  <a:gd name="T34" fmla="*/ 21 w 162"/>
                  <a:gd name="T35" fmla="*/ 1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82">
                    <a:moveTo>
                      <a:pt x="142" y="82"/>
                    </a:moveTo>
                    <a:cubicBezTo>
                      <a:pt x="21" y="82"/>
                      <a:pt x="21" y="82"/>
                      <a:pt x="21" y="82"/>
                    </a:cubicBezTo>
                    <a:cubicBezTo>
                      <a:pt x="9" y="82"/>
                      <a:pt x="0" y="72"/>
                      <a:pt x="0" y="6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10"/>
                      <a:pt x="9" y="0"/>
                      <a:pt x="21" y="0"/>
                    </a:cubicBezTo>
                    <a:cubicBezTo>
                      <a:pt x="142" y="0"/>
                      <a:pt x="142" y="0"/>
                      <a:pt x="142" y="0"/>
                    </a:cubicBezTo>
                    <a:cubicBezTo>
                      <a:pt x="153" y="0"/>
                      <a:pt x="162" y="10"/>
                      <a:pt x="162" y="21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62" y="72"/>
                      <a:pt x="153" y="82"/>
                      <a:pt x="142" y="82"/>
                    </a:cubicBezTo>
                    <a:close/>
                    <a:moveTo>
                      <a:pt x="21" y="13"/>
                    </a:moveTo>
                    <a:cubicBezTo>
                      <a:pt x="16" y="13"/>
                      <a:pt x="13" y="17"/>
                      <a:pt x="13" y="21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3" y="65"/>
                      <a:pt x="16" y="69"/>
                      <a:pt x="21" y="69"/>
                    </a:cubicBezTo>
                    <a:cubicBezTo>
                      <a:pt x="142" y="69"/>
                      <a:pt x="142" y="69"/>
                      <a:pt x="142" y="69"/>
                    </a:cubicBezTo>
                    <a:cubicBezTo>
                      <a:pt x="146" y="69"/>
                      <a:pt x="150" y="65"/>
                      <a:pt x="150" y="61"/>
                    </a:cubicBezTo>
                    <a:cubicBezTo>
                      <a:pt x="150" y="21"/>
                      <a:pt x="150" y="21"/>
                      <a:pt x="150" y="21"/>
                    </a:cubicBezTo>
                    <a:cubicBezTo>
                      <a:pt x="150" y="17"/>
                      <a:pt x="146" y="13"/>
                      <a:pt x="142" y="13"/>
                    </a:cubicBezTo>
                    <a:lnTo>
                      <a:pt x="21" y="13"/>
                    </a:lnTo>
                    <a:close/>
                  </a:path>
                </a:pathLst>
              </a:custGeom>
              <a:solidFill>
                <a:srgbClr val="406C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8" name="Rectangle 21"/>
              <p:cNvSpPr>
                <a:spLocks noChangeArrowheads="1"/>
              </p:cNvSpPr>
              <p:nvPr/>
            </p:nvSpPr>
            <p:spPr bwMode="auto">
              <a:xfrm>
                <a:off x="5596772" y="6578191"/>
                <a:ext cx="883641" cy="485667"/>
              </a:xfrm>
              <a:prstGeom prst="rect">
                <a:avLst/>
              </a:prstGeom>
              <a:solidFill>
                <a:srgbClr val="00B39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9" name="Rectangle 22"/>
              <p:cNvSpPr>
                <a:spLocks noChangeArrowheads="1"/>
              </p:cNvSpPr>
              <p:nvPr/>
            </p:nvSpPr>
            <p:spPr bwMode="auto">
              <a:xfrm>
                <a:off x="5536449" y="6768398"/>
                <a:ext cx="1004829" cy="381702"/>
              </a:xfrm>
              <a:prstGeom prst="rect">
                <a:avLst/>
              </a:prstGeom>
              <a:solidFill>
                <a:srgbClr val="00B39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4" name="等腰三角形 153"/>
              <p:cNvSpPr/>
              <p:nvPr/>
            </p:nvSpPr>
            <p:spPr>
              <a:xfrm rot="16200000">
                <a:off x="4429920" y="5036999"/>
                <a:ext cx="194560" cy="167724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6" name="等腰三角形 155"/>
              <p:cNvSpPr/>
              <p:nvPr/>
            </p:nvSpPr>
            <p:spPr>
              <a:xfrm rot="5400000">
                <a:off x="7861817" y="5036999"/>
                <a:ext cx="194560" cy="167724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7" name="任意多边形 156"/>
              <p:cNvSpPr/>
              <p:nvPr/>
            </p:nvSpPr>
            <p:spPr>
              <a:xfrm>
                <a:off x="5863714" y="4923792"/>
                <a:ext cx="768943" cy="353476"/>
              </a:xfrm>
              <a:custGeom>
                <a:avLst/>
                <a:gdLst/>
                <a:ahLst/>
                <a:cxnLst/>
                <a:rect l="l" t="t" r="r" b="b"/>
                <a:pathLst>
                  <a:path w="768943" h="353476">
                    <a:moveTo>
                      <a:pt x="454721" y="104022"/>
                    </a:moveTo>
                    <a:lnTo>
                      <a:pt x="444144" y="209522"/>
                    </a:lnTo>
                    <a:lnTo>
                      <a:pt x="465894" y="209522"/>
                    </a:lnTo>
                    <a:close/>
                    <a:moveTo>
                      <a:pt x="75674" y="50532"/>
                    </a:moveTo>
                    <a:lnTo>
                      <a:pt x="75674" y="172794"/>
                    </a:lnTo>
                    <a:cubicBezTo>
                      <a:pt x="92929" y="172794"/>
                      <a:pt x="101556" y="166550"/>
                      <a:pt x="101556" y="154060"/>
                    </a:cubicBezTo>
                    <a:lnTo>
                      <a:pt x="101556" y="69266"/>
                    </a:lnTo>
                    <a:cubicBezTo>
                      <a:pt x="101556" y="56776"/>
                      <a:pt x="92929" y="50532"/>
                      <a:pt x="75674" y="50532"/>
                    </a:cubicBezTo>
                    <a:close/>
                    <a:moveTo>
                      <a:pt x="571500" y="0"/>
                    </a:moveTo>
                    <a:lnTo>
                      <a:pt x="659745" y="0"/>
                    </a:lnTo>
                    <a:lnTo>
                      <a:pt x="704115" y="161209"/>
                    </a:lnTo>
                    <a:lnTo>
                      <a:pt x="704115" y="0"/>
                    </a:lnTo>
                    <a:lnTo>
                      <a:pt x="768943" y="0"/>
                    </a:lnTo>
                    <a:lnTo>
                      <a:pt x="768943" y="353476"/>
                    </a:lnTo>
                    <a:lnTo>
                      <a:pt x="689078" y="353476"/>
                    </a:lnTo>
                    <a:lnTo>
                      <a:pt x="636328" y="165153"/>
                    </a:lnTo>
                    <a:lnTo>
                      <a:pt x="636328" y="353476"/>
                    </a:lnTo>
                    <a:lnTo>
                      <a:pt x="571500" y="353476"/>
                    </a:lnTo>
                    <a:close/>
                    <a:moveTo>
                      <a:pt x="405564" y="0"/>
                    </a:moveTo>
                    <a:lnTo>
                      <a:pt x="504016" y="0"/>
                    </a:lnTo>
                    <a:lnTo>
                      <a:pt x="562193" y="353476"/>
                    </a:lnTo>
                    <a:lnTo>
                      <a:pt x="485255" y="353476"/>
                    </a:lnTo>
                    <a:lnTo>
                      <a:pt x="472149" y="258575"/>
                    </a:lnTo>
                    <a:lnTo>
                      <a:pt x="437693" y="258575"/>
                    </a:lnTo>
                    <a:lnTo>
                      <a:pt x="424432" y="353476"/>
                    </a:lnTo>
                    <a:lnTo>
                      <a:pt x="347495" y="353476"/>
                    </a:lnTo>
                    <a:close/>
                    <a:moveTo>
                      <a:pt x="191239" y="0"/>
                    </a:moveTo>
                    <a:lnTo>
                      <a:pt x="268886" y="0"/>
                    </a:lnTo>
                    <a:lnTo>
                      <a:pt x="268886" y="308121"/>
                    </a:lnTo>
                    <a:lnTo>
                      <a:pt x="336919" y="308121"/>
                    </a:lnTo>
                    <a:lnTo>
                      <a:pt x="336919" y="353476"/>
                    </a:lnTo>
                    <a:lnTo>
                      <a:pt x="191239" y="353476"/>
                    </a:lnTo>
                    <a:close/>
                    <a:moveTo>
                      <a:pt x="0" y="0"/>
                    </a:moveTo>
                    <a:lnTo>
                      <a:pt x="81590" y="0"/>
                    </a:lnTo>
                    <a:cubicBezTo>
                      <a:pt x="113963" y="0"/>
                      <a:pt x="137997" y="4108"/>
                      <a:pt x="153690" y="12325"/>
                    </a:cubicBezTo>
                    <a:cubicBezTo>
                      <a:pt x="169384" y="20541"/>
                      <a:pt x="177231" y="37303"/>
                      <a:pt x="177231" y="62610"/>
                    </a:cubicBezTo>
                    <a:lnTo>
                      <a:pt x="177231" y="160716"/>
                    </a:lnTo>
                    <a:cubicBezTo>
                      <a:pt x="177231" y="183886"/>
                      <a:pt x="170822" y="200279"/>
                      <a:pt x="158004" y="209892"/>
                    </a:cubicBezTo>
                    <a:cubicBezTo>
                      <a:pt x="145186" y="219505"/>
                      <a:pt x="117743" y="223983"/>
                      <a:pt x="75674" y="223326"/>
                    </a:cubicBezTo>
                    <a:lnTo>
                      <a:pt x="75674" y="353476"/>
                    </a:lnTo>
                    <a:lnTo>
                      <a:pt x="0" y="353476"/>
                    </a:lnTo>
                    <a:close/>
                  </a:path>
                </a:pathLst>
              </a:custGeom>
              <a:solidFill>
                <a:srgbClr val="033D6C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4000" dirty="0"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606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69685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团队建设方案-人才培养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881548" y="3258661"/>
            <a:ext cx="1941557" cy="2782332"/>
            <a:chOff x="2881548" y="3258661"/>
            <a:chExt cx="1941557" cy="2782332"/>
          </a:xfrm>
        </p:grpSpPr>
        <p:sp>
          <p:nvSpPr>
            <p:cNvPr id="2" name="矩形 1"/>
            <p:cNvSpPr/>
            <p:nvPr/>
          </p:nvSpPr>
          <p:spPr>
            <a:xfrm>
              <a:off x="2881548" y="3258661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客户经理2人</a:t>
              </a:r>
            </a:p>
          </p:txBody>
        </p:sp>
        <p:sp>
          <p:nvSpPr>
            <p:cNvPr id="3" name="矩形 2"/>
            <p:cNvSpPr/>
            <p:nvPr/>
          </p:nvSpPr>
          <p:spPr>
            <a:xfrm>
              <a:off x="2881548" y="3861911"/>
              <a:ext cx="19415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高级营销顾问1人</a:t>
              </a:r>
            </a:p>
          </p:txBody>
        </p:sp>
        <p:sp>
          <p:nvSpPr>
            <p:cNvPr id="123" name="矩形 122"/>
            <p:cNvSpPr/>
            <p:nvPr/>
          </p:nvSpPr>
          <p:spPr>
            <a:xfrm>
              <a:off x="2881548" y="4465161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销售顾问</a:t>
              </a:r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2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人</a:t>
              </a:r>
            </a:p>
          </p:txBody>
        </p:sp>
        <p:sp>
          <p:nvSpPr>
            <p:cNvPr id="133" name="矩形 132"/>
            <p:cNvSpPr/>
            <p:nvPr/>
          </p:nvSpPr>
          <p:spPr>
            <a:xfrm>
              <a:off x="2881548" y="5068411"/>
              <a:ext cx="1939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高级销售代表</a:t>
              </a:r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2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人</a:t>
              </a:r>
            </a:p>
          </p:txBody>
        </p:sp>
        <p:sp>
          <p:nvSpPr>
            <p:cNvPr id="134" name="矩形 133"/>
            <p:cNvSpPr/>
            <p:nvPr/>
          </p:nvSpPr>
          <p:spPr>
            <a:xfrm>
              <a:off x="2881548" y="5671661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销售代表2人</a:t>
              </a: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8043084" y="3734082"/>
            <a:ext cx="2031325" cy="1126530"/>
            <a:chOff x="8043084" y="3734082"/>
            <a:chExt cx="2031325" cy="1126530"/>
          </a:xfrm>
        </p:grpSpPr>
        <p:sp>
          <p:nvSpPr>
            <p:cNvPr id="135" name="矩形 134"/>
            <p:cNvSpPr/>
            <p:nvPr/>
          </p:nvSpPr>
          <p:spPr>
            <a:xfrm>
              <a:off x="8043084" y="373408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讲师一名</a:t>
              </a:r>
            </a:p>
          </p:txBody>
        </p:sp>
        <p:sp>
          <p:nvSpPr>
            <p:cNvPr id="136" name="矩形 135"/>
            <p:cNvSpPr/>
            <p:nvPr/>
          </p:nvSpPr>
          <p:spPr>
            <a:xfrm>
              <a:off x="8043084" y="4491280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各数据接口各一名</a:t>
              </a: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4942421" y="2980571"/>
            <a:ext cx="1335405" cy="3338512"/>
            <a:chOff x="4849192" y="2853571"/>
            <a:chExt cx="1335405" cy="3338512"/>
          </a:xfrm>
        </p:grpSpPr>
        <p:sp>
          <p:nvSpPr>
            <p:cNvPr id="125" name="Freeform 6"/>
            <p:cNvSpPr>
              <a:spLocks/>
            </p:cNvSpPr>
            <p:nvPr/>
          </p:nvSpPr>
          <p:spPr bwMode="auto">
            <a:xfrm>
              <a:off x="5173659" y="2853571"/>
              <a:ext cx="624799" cy="681110"/>
            </a:xfrm>
            <a:custGeom>
              <a:avLst/>
              <a:gdLst>
                <a:gd name="T0" fmla="*/ 133 w 267"/>
                <a:gd name="T1" fmla="*/ 0 h 292"/>
                <a:gd name="T2" fmla="*/ 161 w 267"/>
                <a:gd name="T3" fmla="*/ 3 h 292"/>
                <a:gd name="T4" fmla="*/ 186 w 267"/>
                <a:gd name="T5" fmla="*/ 12 h 292"/>
                <a:gd name="T6" fmla="*/ 209 w 267"/>
                <a:gd name="T7" fmla="*/ 25 h 292"/>
                <a:gd name="T8" fmla="*/ 228 w 267"/>
                <a:gd name="T9" fmla="*/ 42 h 292"/>
                <a:gd name="T10" fmla="*/ 245 w 267"/>
                <a:gd name="T11" fmla="*/ 64 h 292"/>
                <a:gd name="T12" fmla="*/ 257 w 267"/>
                <a:gd name="T13" fmla="*/ 88 h 292"/>
                <a:gd name="T14" fmla="*/ 265 w 267"/>
                <a:gd name="T15" fmla="*/ 116 h 292"/>
                <a:gd name="T16" fmla="*/ 267 w 267"/>
                <a:gd name="T17" fmla="*/ 146 h 292"/>
                <a:gd name="T18" fmla="*/ 265 w 267"/>
                <a:gd name="T19" fmla="*/ 175 h 292"/>
                <a:gd name="T20" fmla="*/ 257 w 267"/>
                <a:gd name="T21" fmla="*/ 203 h 292"/>
                <a:gd name="T22" fmla="*/ 245 w 267"/>
                <a:gd name="T23" fmla="*/ 227 h 292"/>
                <a:gd name="T24" fmla="*/ 228 w 267"/>
                <a:gd name="T25" fmla="*/ 249 h 292"/>
                <a:gd name="T26" fmla="*/ 209 w 267"/>
                <a:gd name="T27" fmla="*/ 267 h 292"/>
                <a:gd name="T28" fmla="*/ 186 w 267"/>
                <a:gd name="T29" fmla="*/ 281 h 292"/>
                <a:gd name="T30" fmla="*/ 161 w 267"/>
                <a:gd name="T31" fmla="*/ 289 h 292"/>
                <a:gd name="T32" fmla="*/ 133 w 267"/>
                <a:gd name="T33" fmla="*/ 292 h 292"/>
                <a:gd name="T34" fmla="*/ 103 w 267"/>
                <a:gd name="T35" fmla="*/ 288 h 292"/>
                <a:gd name="T36" fmla="*/ 75 w 267"/>
                <a:gd name="T37" fmla="*/ 277 h 292"/>
                <a:gd name="T38" fmla="*/ 51 w 267"/>
                <a:gd name="T39" fmla="*/ 260 h 292"/>
                <a:gd name="T40" fmla="*/ 29 w 267"/>
                <a:gd name="T41" fmla="*/ 237 h 292"/>
                <a:gd name="T42" fmla="*/ 13 w 267"/>
                <a:gd name="T43" fmla="*/ 210 h 292"/>
                <a:gd name="T44" fmla="*/ 4 w 267"/>
                <a:gd name="T45" fmla="*/ 178 h 292"/>
                <a:gd name="T46" fmla="*/ 0 w 267"/>
                <a:gd name="T47" fmla="*/ 146 h 292"/>
                <a:gd name="T48" fmla="*/ 4 w 267"/>
                <a:gd name="T49" fmla="*/ 113 h 292"/>
                <a:gd name="T50" fmla="*/ 13 w 267"/>
                <a:gd name="T51" fmla="*/ 81 h 292"/>
                <a:gd name="T52" fmla="*/ 29 w 267"/>
                <a:gd name="T53" fmla="*/ 54 h 292"/>
                <a:gd name="T54" fmla="*/ 51 w 267"/>
                <a:gd name="T55" fmla="*/ 32 h 292"/>
                <a:gd name="T56" fmla="*/ 75 w 267"/>
                <a:gd name="T57" fmla="*/ 14 h 292"/>
                <a:gd name="T58" fmla="*/ 103 w 267"/>
                <a:gd name="T59" fmla="*/ 3 h 292"/>
                <a:gd name="T60" fmla="*/ 133 w 267"/>
                <a:gd name="T61" fmla="*/ 0 h 292"/>
                <a:gd name="T62" fmla="*/ 0 w 267"/>
                <a:gd name="T63" fmla="*/ 0 h 292"/>
                <a:gd name="T64" fmla="*/ 267 w 267"/>
                <a:gd name="T6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T62" t="T63" r="T64" b="T65"/>
              <a:pathLst>
                <a:path w="267" h="292">
                  <a:moveTo>
                    <a:pt x="133" y="0"/>
                  </a:moveTo>
                  <a:lnTo>
                    <a:pt x="161" y="3"/>
                  </a:lnTo>
                  <a:lnTo>
                    <a:pt x="186" y="12"/>
                  </a:lnTo>
                  <a:lnTo>
                    <a:pt x="209" y="25"/>
                  </a:lnTo>
                  <a:lnTo>
                    <a:pt x="228" y="42"/>
                  </a:lnTo>
                  <a:lnTo>
                    <a:pt x="245" y="64"/>
                  </a:lnTo>
                  <a:lnTo>
                    <a:pt x="257" y="88"/>
                  </a:lnTo>
                  <a:lnTo>
                    <a:pt x="265" y="116"/>
                  </a:lnTo>
                  <a:lnTo>
                    <a:pt x="267" y="146"/>
                  </a:lnTo>
                  <a:lnTo>
                    <a:pt x="265" y="175"/>
                  </a:lnTo>
                  <a:lnTo>
                    <a:pt x="257" y="203"/>
                  </a:lnTo>
                  <a:lnTo>
                    <a:pt x="245" y="227"/>
                  </a:lnTo>
                  <a:lnTo>
                    <a:pt x="228" y="249"/>
                  </a:lnTo>
                  <a:lnTo>
                    <a:pt x="209" y="267"/>
                  </a:lnTo>
                  <a:lnTo>
                    <a:pt x="186" y="281"/>
                  </a:lnTo>
                  <a:lnTo>
                    <a:pt x="161" y="289"/>
                  </a:lnTo>
                  <a:lnTo>
                    <a:pt x="133" y="292"/>
                  </a:lnTo>
                  <a:lnTo>
                    <a:pt x="103" y="288"/>
                  </a:lnTo>
                  <a:lnTo>
                    <a:pt x="75" y="277"/>
                  </a:lnTo>
                  <a:lnTo>
                    <a:pt x="51" y="260"/>
                  </a:lnTo>
                  <a:lnTo>
                    <a:pt x="29" y="237"/>
                  </a:lnTo>
                  <a:lnTo>
                    <a:pt x="13" y="210"/>
                  </a:lnTo>
                  <a:lnTo>
                    <a:pt x="4" y="178"/>
                  </a:lnTo>
                  <a:lnTo>
                    <a:pt x="0" y="146"/>
                  </a:lnTo>
                  <a:lnTo>
                    <a:pt x="4" y="113"/>
                  </a:lnTo>
                  <a:lnTo>
                    <a:pt x="13" y="81"/>
                  </a:lnTo>
                  <a:lnTo>
                    <a:pt x="29" y="54"/>
                  </a:lnTo>
                  <a:lnTo>
                    <a:pt x="51" y="32"/>
                  </a:lnTo>
                  <a:lnTo>
                    <a:pt x="75" y="14"/>
                  </a:lnTo>
                  <a:lnTo>
                    <a:pt x="103" y="3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4849192" y="3607082"/>
              <a:ext cx="1335405" cy="2585001"/>
            </a:xfrm>
            <a:custGeom>
              <a:avLst/>
              <a:gdLst>
                <a:gd name="T0" fmla="*/ 72 w 573"/>
                <a:gd name="T1" fmla="*/ 5 h 1111"/>
                <a:gd name="T2" fmla="*/ 30 w 573"/>
                <a:gd name="T3" fmla="*/ 32 h 1111"/>
                <a:gd name="T4" fmla="*/ 4 w 573"/>
                <a:gd name="T5" fmla="*/ 75 h 1111"/>
                <a:gd name="T6" fmla="*/ 0 w 573"/>
                <a:gd name="T7" fmla="*/ 509 h 1111"/>
                <a:gd name="T8" fmla="*/ 1 w 573"/>
                <a:gd name="T9" fmla="*/ 516 h 1111"/>
                <a:gd name="T10" fmla="*/ 9 w 573"/>
                <a:gd name="T11" fmla="*/ 533 h 1111"/>
                <a:gd name="T12" fmla="*/ 26 w 573"/>
                <a:gd name="T13" fmla="*/ 550 h 1111"/>
                <a:gd name="T14" fmla="*/ 56 w 573"/>
                <a:gd name="T15" fmla="*/ 557 h 1111"/>
                <a:gd name="T16" fmla="*/ 84 w 573"/>
                <a:gd name="T17" fmla="*/ 551 h 1111"/>
                <a:gd name="T18" fmla="*/ 100 w 573"/>
                <a:gd name="T19" fmla="*/ 534 h 1111"/>
                <a:gd name="T20" fmla="*/ 106 w 573"/>
                <a:gd name="T21" fmla="*/ 516 h 1111"/>
                <a:gd name="T22" fmla="*/ 108 w 573"/>
                <a:gd name="T23" fmla="*/ 503 h 1111"/>
                <a:gd name="T24" fmla="*/ 108 w 573"/>
                <a:gd name="T25" fmla="*/ 166 h 1111"/>
                <a:gd name="T26" fmla="*/ 135 w 573"/>
                <a:gd name="T27" fmla="*/ 1066 h 1111"/>
                <a:gd name="T28" fmla="*/ 138 w 573"/>
                <a:gd name="T29" fmla="*/ 1073 h 1111"/>
                <a:gd name="T30" fmla="*/ 151 w 573"/>
                <a:gd name="T31" fmla="*/ 1089 h 1111"/>
                <a:gd name="T32" fmla="*/ 174 w 573"/>
                <a:gd name="T33" fmla="*/ 1105 h 1111"/>
                <a:gd name="T34" fmla="*/ 199 w 573"/>
                <a:gd name="T35" fmla="*/ 1111 h 1111"/>
                <a:gd name="T36" fmla="*/ 227 w 573"/>
                <a:gd name="T37" fmla="*/ 1110 h 1111"/>
                <a:gd name="T38" fmla="*/ 255 w 573"/>
                <a:gd name="T39" fmla="*/ 1097 h 1111"/>
                <a:gd name="T40" fmla="*/ 272 w 573"/>
                <a:gd name="T41" fmla="*/ 1080 h 1111"/>
                <a:gd name="T42" fmla="*/ 278 w 573"/>
                <a:gd name="T43" fmla="*/ 1068 h 1111"/>
                <a:gd name="T44" fmla="*/ 279 w 573"/>
                <a:gd name="T45" fmla="*/ 499 h 1111"/>
                <a:gd name="T46" fmla="*/ 302 w 573"/>
                <a:gd name="T47" fmla="*/ 503 h 1111"/>
                <a:gd name="T48" fmla="*/ 302 w 573"/>
                <a:gd name="T49" fmla="*/ 534 h 1111"/>
                <a:gd name="T50" fmla="*/ 304 w 573"/>
                <a:gd name="T51" fmla="*/ 590 h 1111"/>
                <a:gd name="T52" fmla="*/ 304 w 573"/>
                <a:gd name="T53" fmla="*/ 664 h 1111"/>
                <a:gd name="T54" fmla="*/ 304 w 573"/>
                <a:gd name="T55" fmla="*/ 750 h 1111"/>
                <a:gd name="T56" fmla="*/ 304 w 573"/>
                <a:gd name="T57" fmla="*/ 838 h 1111"/>
                <a:gd name="T58" fmla="*/ 305 w 573"/>
                <a:gd name="T59" fmla="*/ 926 h 1111"/>
                <a:gd name="T60" fmla="*/ 305 w 573"/>
                <a:gd name="T61" fmla="*/ 1004 h 1111"/>
                <a:gd name="T62" fmla="*/ 305 w 573"/>
                <a:gd name="T63" fmla="*/ 1066 h 1111"/>
                <a:gd name="T64" fmla="*/ 306 w 573"/>
                <a:gd name="T65" fmla="*/ 1073 h 1111"/>
                <a:gd name="T66" fmla="*/ 315 w 573"/>
                <a:gd name="T67" fmla="*/ 1088 h 1111"/>
                <a:gd name="T68" fmla="*/ 335 w 573"/>
                <a:gd name="T69" fmla="*/ 1103 h 1111"/>
                <a:gd name="T70" fmla="*/ 372 w 573"/>
                <a:gd name="T71" fmla="*/ 1111 h 1111"/>
                <a:gd name="T72" fmla="*/ 408 w 573"/>
                <a:gd name="T73" fmla="*/ 1103 h 1111"/>
                <a:gd name="T74" fmla="*/ 429 w 573"/>
                <a:gd name="T75" fmla="*/ 1089 h 1111"/>
                <a:gd name="T76" fmla="*/ 437 w 573"/>
                <a:gd name="T77" fmla="*/ 1073 h 1111"/>
                <a:gd name="T78" fmla="*/ 438 w 573"/>
                <a:gd name="T79" fmla="*/ 1067 h 1111"/>
                <a:gd name="T80" fmla="*/ 466 w 573"/>
                <a:gd name="T81" fmla="*/ 166 h 1111"/>
                <a:gd name="T82" fmla="*/ 468 w 573"/>
                <a:gd name="T83" fmla="*/ 503 h 1111"/>
                <a:gd name="T84" fmla="*/ 472 w 573"/>
                <a:gd name="T85" fmla="*/ 517 h 1111"/>
                <a:gd name="T86" fmla="*/ 483 w 573"/>
                <a:gd name="T87" fmla="*/ 537 h 1111"/>
                <a:gd name="T88" fmla="*/ 505 w 573"/>
                <a:gd name="T89" fmla="*/ 551 h 1111"/>
                <a:gd name="T90" fmla="*/ 536 w 573"/>
                <a:gd name="T91" fmla="*/ 551 h 1111"/>
                <a:gd name="T92" fmla="*/ 557 w 573"/>
                <a:gd name="T93" fmla="*/ 537 h 1111"/>
                <a:gd name="T94" fmla="*/ 570 w 573"/>
                <a:gd name="T95" fmla="*/ 517 h 1111"/>
                <a:gd name="T96" fmla="*/ 573 w 573"/>
                <a:gd name="T97" fmla="*/ 508 h 1111"/>
                <a:gd name="T98" fmla="*/ 572 w 573"/>
                <a:gd name="T99" fmla="*/ 68 h 1111"/>
                <a:gd name="T100" fmla="*/ 546 w 573"/>
                <a:gd name="T101" fmla="*/ 28 h 1111"/>
                <a:gd name="T102" fmla="*/ 506 w 573"/>
                <a:gd name="T103" fmla="*/ 4 h 1111"/>
                <a:gd name="T104" fmla="*/ 94 w 573"/>
                <a:gd name="T105" fmla="*/ 0 h 1111"/>
                <a:gd name="T106" fmla="*/ 0 w 573"/>
                <a:gd name="T107" fmla="*/ 0 h 1111"/>
                <a:gd name="T108" fmla="*/ 573 w 573"/>
                <a:gd name="T109" fmla="*/ 1111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T106" t="T107" r="T108" b="T109"/>
              <a:pathLst>
                <a:path w="573" h="1111">
                  <a:moveTo>
                    <a:pt x="94" y="0"/>
                  </a:moveTo>
                  <a:lnTo>
                    <a:pt x="72" y="5"/>
                  </a:lnTo>
                  <a:lnTo>
                    <a:pt x="50" y="16"/>
                  </a:lnTo>
                  <a:lnTo>
                    <a:pt x="30" y="32"/>
                  </a:lnTo>
                  <a:lnTo>
                    <a:pt x="15" y="53"/>
                  </a:lnTo>
                  <a:lnTo>
                    <a:pt x="4" y="75"/>
                  </a:lnTo>
                  <a:lnTo>
                    <a:pt x="0" y="99"/>
                  </a:lnTo>
                  <a:lnTo>
                    <a:pt x="0" y="509"/>
                  </a:lnTo>
                  <a:lnTo>
                    <a:pt x="0" y="511"/>
                  </a:lnTo>
                  <a:lnTo>
                    <a:pt x="1" y="516"/>
                  </a:lnTo>
                  <a:lnTo>
                    <a:pt x="4" y="525"/>
                  </a:lnTo>
                  <a:lnTo>
                    <a:pt x="9" y="533"/>
                  </a:lnTo>
                  <a:lnTo>
                    <a:pt x="16" y="543"/>
                  </a:lnTo>
                  <a:lnTo>
                    <a:pt x="26" y="550"/>
                  </a:lnTo>
                  <a:lnTo>
                    <a:pt x="39" y="556"/>
                  </a:lnTo>
                  <a:lnTo>
                    <a:pt x="56" y="557"/>
                  </a:lnTo>
                  <a:lnTo>
                    <a:pt x="72" y="556"/>
                  </a:lnTo>
                  <a:lnTo>
                    <a:pt x="84" y="551"/>
                  </a:lnTo>
                  <a:lnTo>
                    <a:pt x="92" y="543"/>
                  </a:lnTo>
                  <a:lnTo>
                    <a:pt x="100" y="534"/>
                  </a:lnTo>
                  <a:lnTo>
                    <a:pt x="103" y="525"/>
                  </a:lnTo>
                  <a:lnTo>
                    <a:pt x="106" y="516"/>
                  </a:lnTo>
                  <a:lnTo>
                    <a:pt x="107" y="508"/>
                  </a:lnTo>
                  <a:lnTo>
                    <a:pt x="108" y="503"/>
                  </a:lnTo>
                  <a:lnTo>
                    <a:pt x="108" y="500"/>
                  </a:lnTo>
                  <a:lnTo>
                    <a:pt x="108" y="166"/>
                  </a:lnTo>
                  <a:lnTo>
                    <a:pt x="134" y="167"/>
                  </a:lnTo>
                  <a:lnTo>
                    <a:pt x="135" y="1066"/>
                  </a:lnTo>
                  <a:lnTo>
                    <a:pt x="136" y="1068"/>
                  </a:lnTo>
                  <a:lnTo>
                    <a:pt x="138" y="1073"/>
                  </a:lnTo>
                  <a:lnTo>
                    <a:pt x="143" y="1080"/>
                  </a:lnTo>
                  <a:lnTo>
                    <a:pt x="151" y="1089"/>
                  </a:lnTo>
                  <a:lnTo>
                    <a:pt x="162" y="1097"/>
                  </a:lnTo>
                  <a:lnTo>
                    <a:pt x="174" y="1105"/>
                  </a:lnTo>
                  <a:lnTo>
                    <a:pt x="189" y="1110"/>
                  </a:lnTo>
                  <a:lnTo>
                    <a:pt x="199" y="1111"/>
                  </a:lnTo>
                  <a:lnTo>
                    <a:pt x="217" y="1111"/>
                  </a:lnTo>
                  <a:lnTo>
                    <a:pt x="227" y="1110"/>
                  </a:lnTo>
                  <a:lnTo>
                    <a:pt x="243" y="1105"/>
                  </a:lnTo>
                  <a:lnTo>
                    <a:pt x="255" y="1097"/>
                  </a:lnTo>
                  <a:lnTo>
                    <a:pt x="265" y="1089"/>
                  </a:lnTo>
                  <a:lnTo>
                    <a:pt x="272" y="1080"/>
                  </a:lnTo>
                  <a:lnTo>
                    <a:pt x="276" y="1073"/>
                  </a:lnTo>
                  <a:lnTo>
                    <a:pt x="278" y="1068"/>
                  </a:lnTo>
                  <a:lnTo>
                    <a:pt x="279" y="1066"/>
                  </a:lnTo>
                  <a:lnTo>
                    <a:pt x="279" y="499"/>
                  </a:lnTo>
                  <a:lnTo>
                    <a:pt x="302" y="499"/>
                  </a:lnTo>
                  <a:lnTo>
                    <a:pt x="302" y="503"/>
                  </a:lnTo>
                  <a:lnTo>
                    <a:pt x="302" y="515"/>
                  </a:lnTo>
                  <a:lnTo>
                    <a:pt x="302" y="534"/>
                  </a:lnTo>
                  <a:lnTo>
                    <a:pt x="302" y="560"/>
                  </a:lnTo>
                  <a:lnTo>
                    <a:pt x="304" y="590"/>
                  </a:lnTo>
                  <a:lnTo>
                    <a:pt x="304" y="626"/>
                  </a:lnTo>
                  <a:lnTo>
                    <a:pt x="304" y="664"/>
                  </a:lnTo>
                  <a:lnTo>
                    <a:pt x="304" y="706"/>
                  </a:lnTo>
                  <a:lnTo>
                    <a:pt x="304" y="750"/>
                  </a:lnTo>
                  <a:lnTo>
                    <a:pt x="304" y="793"/>
                  </a:lnTo>
                  <a:lnTo>
                    <a:pt x="304" y="838"/>
                  </a:lnTo>
                  <a:lnTo>
                    <a:pt x="305" y="882"/>
                  </a:lnTo>
                  <a:lnTo>
                    <a:pt x="305" y="926"/>
                  </a:lnTo>
                  <a:lnTo>
                    <a:pt x="305" y="966"/>
                  </a:lnTo>
                  <a:lnTo>
                    <a:pt x="305" y="1004"/>
                  </a:lnTo>
                  <a:lnTo>
                    <a:pt x="305" y="1037"/>
                  </a:lnTo>
                  <a:lnTo>
                    <a:pt x="305" y="1066"/>
                  </a:lnTo>
                  <a:lnTo>
                    <a:pt x="305" y="1067"/>
                  </a:lnTo>
                  <a:lnTo>
                    <a:pt x="306" y="1073"/>
                  </a:lnTo>
                  <a:lnTo>
                    <a:pt x="310" y="1079"/>
                  </a:lnTo>
                  <a:lnTo>
                    <a:pt x="315" y="1088"/>
                  </a:lnTo>
                  <a:lnTo>
                    <a:pt x="323" y="1096"/>
                  </a:lnTo>
                  <a:lnTo>
                    <a:pt x="335" y="1103"/>
                  </a:lnTo>
                  <a:lnTo>
                    <a:pt x="351" y="1108"/>
                  </a:lnTo>
                  <a:lnTo>
                    <a:pt x="372" y="1111"/>
                  </a:lnTo>
                  <a:lnTo>
                    <a:pt x="392" y="1108"/>
                  </a:lnTo>
                  <a:lnTo>
                    <a:pt x="408" y="1103"/>
                  </a:lnTo>
                  <a:lnTo>
                    <a:pt x="420" y="1096"/>
                  </a:lnTo>
                  <a:lnTo>
                    <a:pt x="429" y="1089"/>
                  </a:lnTo>
                  <a:lnTo>
                    <a:pt x="434" y="1080"/>
                  </a:lnTo>
                  <a:lnTo>
                    <a:pt x="437" y="1073"/>
                  </a:lnTo>
                  <a:lnTo>
                    <a:pt x="438" y="1068"/>
                  </a:lnTo>
                  <a:lnTo>
                    <a:pt x="438" y="1067"/>
                  </a:lnTo>
                  <a:lnTo>
                    <a:pt x="440" y="166"/>
                  </a:lnTo>
                  <a:lnTo>
                    <a:pt x="466" y="166"/>
                  </a:lnTo>
                  <a:lnTo>
                    <a:pt x="466" y="500"/>
                  </a:lnTo>
                  <a:lnTo>
                    <a:pt x="468" y="503"/>
                  </a:lnTo>
                  <a:lnTo>
                    <a:pt x="469" y="509"/>
                  </a:lnTo>
                  <a:lnTo>
                    <a:pt x="472" y="517"/>
                  </a:lnTo>
                  <a:lnTo>
                    <a:pt x="477" y="527"/>
                  </a:lnTo>
                  <a:lnTo>
                    <a:pt x="483" y="537"/>
                  </a:lnTo>
                  <a:lnTo>
                    <a:pt x="493" y="545"/>
                  </a:lnTo>
                  <a:lnTo>
                    <a:pt x="505" y="551"/>
                  </a:lnTo>
                  <a:lnTo>
                    <a:pt x="520" y="554"/>
                  </a:lnTo>
                  <a:lnTo>
                    <a:pt x="536" y="551"/>
                  </a:lnTo>
                  <a:lnTo>
                    <a:pt x="548" y="545"/>
                  </a:lnTo>
                  <a:lnTo>
                    <a:pt x="557" y="537"/>
                  </a:lnTo>
                  <a:lnTo>
                    <a:pt x="563" y="527"/>
                  </a:lnTo>
                  <a:lnTo>
                    <a:pt x="570" y="517"/>
                  </a:lnTo>
                  <a:lnTo>
                    <a:pt x="573" y="510"/>
                  </a:lnTo>
                  <a:lnTo>
                    <a:pt x="573" y="508"/>
                  </a:lnTo>
                  <a:lnTo>
                    <a:pt x="573" y="79"/>
                  </a:lnTo>
                  <a:lnTo>
                    <a:pt x="572" y="68"/>
                  </a:lnTo>
                  <a:lnTo>
                    <a:pt x="561" y="47"/>
                  </a:lnTo>
                  <a:lnTo>
                    <a:pt x="546" y="28"/>
                  </a:lnTo>
                  <a:lnTo>
                    <a:pt x="528" y="14"/>
                  </a:lnTo>
                  <a:lnTo>
                    <a:pt x="506" y="4"/>
                  </a:lnTo>
                  <a:lnTo>
                    <a:pt x="485" y="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6486986" y="2980571"/>
            <a:ext cx="1335405" cy="3338512"/>
            <a:chOff x="6393757" y="2853571"/>
            <a:chExt cx="1335405" cy="3338512"/>
          </a:xfrm>
          <a:solidFill>
            <a:srgbClr val="DE2A2A"/>
          </a:solidFill>
        </p:grpSpPr>
        <p:sp>
          <p:nvSpPr>
            <p:cNvPr id="130" name="Freeform 11"/>
            <p:cNvSpPr>
              <a:spLocks/>
            </p:cNvSpPr>
            <p:nvPr/>
          </p:nvSpPr>
          <p:spPr bwMode="auto">
            <a:xfrm>
              <a:off x="6718224" y="2853571"/>
              <a:ext cx="624799" cy="681110"/>
            </a:xfrm>
            <a:custGeom>
              <a:avLst/>
              <a:gdLst>
                <a:gd name="T0" fmla="*/ 133 w 267"/>
                <a:gd name="T1" fmla="*/ 0 h 292"/>
                <a:gd name="T2" fmla="*/ 161 w 267"/>
                <a:gd name="T3" fmla="*/ 3 h 292"/>
                <a:gd name="T4" fmla="*/ 186 w 267"/>
                <a:gd name="T5" fmla="*/ 12 h 292"/>
                <a:gd name="T6" fmla="*/ 209 w 267"/>
                <a:gd name="T7" fmla="*/ 25 h 292"/>
                <a:gd name="T8" fmla="*/ 228 w 267"/>
                <a:gd name="T9" fmla="*/ 42 h 292"/>
                <a:gd name="T10" fmla="*/ 245 w 267"/>
                <a:gd name="T11" fmla="*/ 64 h 292"/>
                <a:gd name="T12" fmla="*/ 257 w 267"/>
                <a:gd name="T13" fmla="*/ 88 h 292"/>
                <a:gd name="T14" fmla="*/ 265 w 267"/>
                <a:gd name="T15" fmla="*/ 116 h 292"/>
                <a:gd name="T16" fmla="*/ 267 w 267"/>
                <a:gd name="T17" fmla="*/ 146 h 292"/>
                <a:gd name="T18" fmla="*/ 265 w 267"/>
                <a:gd name="T19" fmla="*/ 175 h 292"/>
                <a:gd name="T20" fmla="*/ 257 w 267"/>
                <a:gd name="T21" fmla="*/ 203 h 292"/>
                <a:gd name="T22" fmla="*/ 245 w 267"/>
                <a:gd name="T23" fmla="*/ 227 h 292"/>
                <a:gd name="T24" fmla="*/ 228 w 267"/>
                <a:gd name="T25" fmla="*/ 249 h 292"/>
                <a:gd name="T26" fmla="*/ 209 w 267"/>
                <a:gd name="T27" fmla="*/ 267 h 292"/>
                <a:gd name="T28" fmla="*/ 186 w 267"/>
                <a:gd name="T29" fmla="*/ 281 h 292"/>
                <a:gd name="T30" fmla="*/ 161 w 267"/>
                <a:gd name="T31" fmla="*/ 289 h 292"/>
                <a:gd name="T32" fmla="*/ 133 w 267"/>
                <a:gd name="T33" fmla="*/ 292 h 292"/>
                <a:gd name="T34" fmla="*/ 103 w 267"/>
                <a:gd name="T35" fmla="*/ 288 h 292"/>
                <a:gd name="T36" fmla="*/ 75 w 267"/>
                <a:gd name="T37" fmla="*/ 277 h 292"/>
                <a:gd name="T38" fmla="*/ 51 w 267"/>
                <a:gd name="T39" fmla="*/ 260 h 292"/>
                <a:gd name="T40" fmla="*/ 29 w 267"/>
                <a:gd name="T41" fmla="*/ 237 h 292"/>
                <a:gd name="T42" fmla="*/ 13 w 267"/>
                <a:gd name="T43" fmla="*/ 210 h 292"/>
                <a:gd name="T44" fmla="*/ 4 w 267"/>
                <a:gd name="T45" fmla="*/ 178 h 292"/>
                <a:gd name="T46" fmla="*/ 0 w 267"/>
                <a:gd name="T47" fmla="*/ 146 h 292"/>
                <a:gd name="T48" fmla="*/ 4 w 267"/>
                <a:gd name="T49" fmla="*/ 113 h 292"/>
                <a:gd name="T50" fmla="*/ 13 w 267"/>
                <a:gd name="T51" fmla="*/ 81 h 292"/>
                <a:gd name="T52" fmla="*/ 29 w 267"/>
                <a:gd name="T53" fmla="*/ 54 h 292"/>
                <a:gd name="T54" fmla="*/ 51 w 267"/>
                <a:gd name="T55" fmla="*/ 32 h 292"/>
                <a:gd name="T56" fmla="*/ 75 w 267"/>
                <a:gd name="T57" fmla="*/ 14 h 292"/>
                <a:gd name="T58" fmla="*/ 103 w 267"/>
                <a:gd name="T59" fmla="*/ 3 h 292"/>
                <a:gd name="T60" fmla="*/ 133 w 267"/>
                <a:gd name="T61" fmla="*/ 0 h 292"/>
                <a:gd name="T62" fmla="*/ 0 w 267"/>
                <a:gd name="T63" fmla="*/ 0 h 292"/>
                <a:gd name="T64" fmla="*/ 267 w 267"/>
                <a:gd name="T65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T62" t="T63" r="T64" b="T65"/>
              <a:pathLst>
                <a:path w="267" h="292">
                  <a:moveTo>
                    <a:pt x="133" y="0"/>
                  </a:moveTo>
                  <a:lnTo>
                    <a:pt x="161" y="3"/>
                  </a:lnTo>
                  <a:lnTo>
                    <a:pt x="186" y="12"/>
                  </a:lnTo>
                  <a:lnTo>
                    <a:pt x="209" y="25"/>
                  </a:lnTo>
                  <a:lnTo>
                    <a:pt x="228" y="42"/>
                  </a:lnTo>
                  <a:lnTo>
                    <a:pt x="245" y="64"/>
                  </a:lnTo>
                  <a:lnTo>
                    <a:pt x="257" y="88"/>
                  </a:lnTo>
                  <a:lnTo>
                    <a:pt x="265" y="116"/>
                  </a:lnTo>
                  <a:lnTo>
                    <a:pt x="267" y="146"/>
                  </a:lnTo>
                  <a:lnTo>
                    <a:pt x="265" y="175"/>
                  </a:lnTo>
                  <a:lnTo>
                    <a:pt x="257" y="203"/>
                  </a:lnTo>
                  <a:lnTo>
                    <a:pt x="245" y="227"/>
                  </a:lnTo>
                  <a:lnTo>
                    <a:pt x="228" y="249"/>
                  </a:lnTo>
                  <a:lnTo>
                    <a:pt x="209" y="267"/>
                  </a:lnTo>
                  <a:lnTo>
                    <a:pt x="186" y="281"/>
                  </a:lnTo>
                  <a:lnTo>
                    <a:pt x="161" y="289"/>
                  </a:lnTo>
                  <a:lnTo>
                    <a:pt x="133" y="292"/>
                  </a:lnTo>
                  <a:lnTo>
                    <a:pt x="103" y="288"/>
                  </a:lnTo>
                  <a:lnTo>
                    <a:pt x="75" y="277"/>
                  </a:lnTo>
                  <a:lnTo>
                    <a:pt x="51" y="260"/>
                  </a:lnTo>
                  <a:lnTo>
                    <a:pt x="29" y="237"/>
                  </a:lnTo>
                  <a:lnTo>
                    <a:pt x="13" y="210"/>
                  </a:lnTo>
                  <a:lnTo>
                    <a:pt x="4" y="178"/>
                  </a:lnTo>
                  <a:lnTo>
                    <a:pt x="0" y="146"/>
                  </a:lnTo>
                  <a:lnTo>
                    <a:pt x="4" y="113"/>
                  </a:lnTo>
                  <a:lnTo>
                    <a:pt x="13" y="81"/>
                  </a:lnTo>
                  <a:lnTo>
                    <a:pt x="29" y="54"/>
                  </a:lnTo>
                  <a:lnTo>
                    <a:pt x="51" y="32"/>
                  </a:lnTo>
                  <a:lnTo>
                    <a:pt x="75" y="14"/>
                  </a:lnTo>
                  <a:lnTo>
                    <a:pt x="103" y="3"/>
                  </a:lnTo>
                  <a:lnTo>
                    <a:pt x="1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Freeform 12"/>
            <p:cNvSpPr>
              <a:spLocks/>
            </p:cNvSpPr>
            <p:nvPr/>
          </p:nvSpPr>
          <p:spPr bwMode="auto">
            <a:xfrm>
              <a:off x="6393757" y="3607082"/>
              <a:ext cx="1335405" cy="2585001"/>
            </a:xfrm>
            <a:custGeom>
              <a:avLst/>
              <a:gdLst>
                <a:gd name="T0" fmla="*/ 72 w 573"/>
                <a:gd name="T1" fmla="*/ 5 h 1111"/>
                <a:gd name="T2" fmla="*/ 30 w 573"/>
                <a:gd name="T3" fmla="*/ 32 h 1111"/>
                <a:gd name="T4" fmla="*/ 4 w 573"/>
                <a:gd name="T5" fmla="*/ 75 h 1111"/>
                <a:gd name="T6" fmla="*/ 0 w 573"/>
                <a:gd name="T7" fmla="*/ 509 h 1111"/>
                <a:gd name="T8" fmla="*/ 1 w 573"/>
                <a:gd name="T9" fmla="*/ 516 h 1111"/>
                <a:gd name="T10" fmla="*/ 9 w 573"/>
                <a:gd name="T11" fmla="*/ 533 h 1111"/>
                <a:gd name="T12" fmla="*/ 26 w 573"/>
                <a:gd name="T13" fmla="*/ 550 h 1111"/>
                <a:gd name="T14" fmla="*/ 56 w 573"/>
                <a:gd name="T15" fmla="*/ 557 h 1111"/>
                <a:gd name="T16" fmla="*/ 84 w 573"/>
                <a:gd name="T17" fmla="*/ 551 h 1111"/>
                <a:gd name="T18" fmla="*/ 100 w 573"/>
                <a:gd name="T19" fmla="*/ 534 h 1111"/>
                <a:gd name="T20" fmla="*/ 106 w 573"/>
                <a:gd name="T21" fmla="*/ 516 h 1111"/>
                <a:gd name="T22" fmla="*/ 108 w 573"/>
                <a:gd name="T23" fmla="*/ 503 h 1111"/>
                <a:gd name="T24" fmla="*/ 108 w 573"/>
                <a:gd name="T25" fmla="*/ 166 h 1111"/>
                <a:gd name="T26" fmla="*/ 135 w 573"/>
                <a:gd name="T27" fmla="*/ 1066 h 1111"/>
                <a:gd name="T28" fmla="*/ 138 w 573"/>
                <a:gd name="T29" fmla="*/ 1073 h 1111"/>
                <a:gd name="T30" fmla="*/ 151 w 573"/>
                <a:gd name="T31" fmla="*/ 1089 h 1111"/>
                <a:gd name="T32" fmla="*/ 174 w 573"/>
                <a:gd name="T33" fmla="*/ 1105 h 1111"/>
                <a:gd name="T34" fmla="*/ 199 w 573"/>
                <a:gd name="T35" fmla="*/ 1111 h 1111"/>
                <a:gd name="T36" fmla="*/ 227 w 573"/>
                <a:gd name="T37" fmla="*/ 1110 h 1111"/>
                <a:gd name="T38" fmla="*/ 255 w 573"/>
                <a:gd name="T39" fmla="*/ 1097 h 1111"/>
                <a:gd name="T40" fmla="*/ 272 w 573"/>
                <a:gd name="T41" fmla="*/ 1080 h 1111"/>
                <a:gd name="T42" fmla="*/ 278 w 573"/>
                <a:gd name="T43" fmla="*/ 1068 h 1111"/>
                <a:gd name="T44" fmla="*/ 279 w 573"/>
                <a:gd name="T45" fmla="*/ 499 h 1111"/>
                <a:gd name="T46" fmla="*/ 302 w 573"/>
                <a:gd name="T47" fmla="*/ 503 h 1111"/>
                <a:gd name="T48" fmla="*/ 302 w 573"/>
                <a:gd name="T49" fmla="*/ 534 h 1111"/>
                <a:gd name="T50" fmla="*/ 304 w 573"/>
                <a:gd name="T51" fmla="*/ 590 h 1111"/>
                <a:gd name="T52" fmla="*/ 304 w 573"/>
                <a:gd name="T53" fmla="*/ 664 h 1111"/>
                <a:gd name="T54" fmla="*/ 304 w 573"/>
                <a:gd name="T55" fmla="*/ 750 h 1111"/>
                <a:gd name="T56" fmla="*/ 304 w 573"/>
                <a:gd name="T57" fmla="*/ 838 h 1111"/>
                <a:gd name="T58" fmla="*/ 305 w 573"/>
                <a:gd name="T59" fmla="*/ 926 h 1111"/>
                <a:gd name="T60" fmla="*/ 305 w 573"/>
                <a:gd name="T61" fmla="*/ 1004 h 1111"/>
                <a:gd name="T62" fmla="*/ 305 w 573"/>
                <a:gd name="T63" fmla="*/ 1066 h 1111"/>
                <a:gd name="T64" fmla="*/ 306 w 573"/>
                <a:gd name="T65" fmla="*/ 1073 h 1111"/>
                <a:gd name="T66" fmla="*/ 315 w 573"/>
                <a:gd name="T67" fmla="*/ 1088 h 1111"/>
                <a:gd name="T68" fmla="*/ 335 w 573"/>
                <a:gd name="T69" fmla="*/ 1103 h 1111"/>
                <a:gd name="T70" fmla="*/ 372 w 573"/>
                <a:gd name="T71" fmla="*/ 1111 h 1111"/>
                <a:gd name="T72" fmla="*/ 408 w 573"/>
                <a:gd name="T73" fmla="*/ 1103 h 1111"/>
                <a:gd name="T74" fmla="*/ 429 w 573"/>
                <a:gd name="T75" fmla="*/ 1089 h 1111"/>
                <a:gd name="T76" fmla="*/ 437 w 573"/>
                <a:gd name="T77" fmla="*/ 1073 h 1111"/>
                <a:gd name="T78" fmla="*/ 438 w 573"/>
                <a:gd name="T79" fmla="*/ 1067 h 1111"/>
                <a:gd name="T80" fmla="*/ 466 w 573"/>
                <a:gd name="T81" fmla="*/ 166 h 1111"/>
                <a:gd name="T82" fmla="*/ 468 w 573"/>
                <a:gd name="T83" fmla="*/ 503 h 1111"/>
                <a:gd name="T84" fmla="*/ 472 w 573"/>
                <a:gd name="T85" fmla="*/ 517 h 1111"/>
                <a:gd name="T86" fmla="*/ 483 w 573"/>
                <a:gd name="T87" fmla="*/ 537 h 1111"/>
                <a:gd name="T88" fmla="*/ 505 w 573"/>
                <a:gd name="T89" fmla="*/ 551 h 1111"/>
                <a:gd name="T90" fmla="*/ 536 w 573"/>
                <a:gd name="T91" fmla="*/ 551 h 1111"/>
                <a:gd name="T92" fmla="*/ 557 w 573"/>
                <a:gd name="T93" fmla="*/ 537 h 1111"/>
                <a:gd name="T94" fmla="*/ 570 w 573"/>
                <a:gd name="T95" fmla="*/ 517 h 1111"/>
                <a:gd name="T96" fmla="*/ 573 w 573"/>
                <a:gd name="T97" fmla="*/ 508 h 1111"/>
                <a:gd name="T98" fmla="*/ 572 w 573"/>
                <a:gd name="T99" fmla="*/ 68 h 1111"/>
                <a:gd name="T100" fmla="*/ 546 w 573"/>
                <a:gd name="T101" fmla="*/ 28 h 1111"/>
                <a:gd name="T102" fmla="*/ 506 w 573"/>
                <a:gd name="T103" fmla="*/ 4 h 1111"/>
                <a:gd name="T104" fmla="*/ 94 w 573"/>
                <a:gd name="T105" fmla="*/ 0 h 1111"/>
                <a:gd name="T106" fmla="*/ 0 w 573"/>
                <a:gd name="T107" fmla="*/ 0 h 1111"/>
                <a:gd name="T108" fmla="*/ 573 w 573"/>
                <a:gd name="T109" fmla="*/ 1111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T106" t="T107" r="T108" b="T109"/>
              <a:pathLst>
                <a:path w="573" h="1111">
                  <a:moveTo>
                    <a:pt x="94" y="0"/>
                  </a:moveTo>
                  <a:lnTo>
                    <a:pt x="72" y="5"/>
                  </a:lnTo>
                  <a:lnTo>
                    <a:pt x="50" y="16"/>
                  </a:lnTo>
                  <a:lnTo>
                    <a:pt x="30" y="32"/>
                  </a:lnTo>
                  <a:lnTo>
                    <a:pt x="15" y="53"/>
                  </a:lnTo>
                  <a:lnTo>
                    <a:pt x="4" y="75"/>
                  </a:lnTo>
                  <a:lnTo>
                    <a:pt x="0" y="99"/>
                  </a:lnTo>
                  <a:lnTo>
                    <a:pt x="0" y="509"/>
                  </a:lnTo>
                  <a:lnTo>
                    <a:pt x="0" y="511"/>
                  </a:lnTo>
                  <a:lnTo>
                    <a:pt x="1" y="516"/>
                  </a:lnTo>
                  <a:lnTo>
                    <a:pt x="4" y="525"/>
                  </a:lnTo>
                  <a:lnTo>
                    <a:pt x="9" y="533"/>
                  </a:lnTo>
                  <a:lnTo>
                    <a:pt x="16" y="543"/>
                  </a:lnTo>
                  <a:lnTo>
                    <a:pt x="26" y="550"/>
                  </a:lnTo>
                  <a:lnTo>
                    <a:pt x="39" y="556"/>
                  </a:lnTo>
                  <a:lnTo>
                    <a:pt x="56" y="557"/>
                  </a:lnTo>
                  <a:lnTo>
                    <a:pt x="72" y="556"/>
                  </a:lnTo>
                  <a:lnTo>
                    <a:pt x="84" y="551"/>
                  </a:lnTo>
                  <a:lnTo>
                    <a:pt x="92" y="543"/>
                  </a:lnTo>
                  <a:lnTo>
                    <a:pt x="100" y="534"/>
                  </a:lnTo>
                  <a:lnTo>
                    <a:pt x="103" y="525"/>
                  </a:lnTo>
                  <a:lnTo>
                    <a:pt x="106" y="516"/>
                  </a:lnTo>
                  <a:lnTo>
                    <a:pt x="107" y="508"/>
                  </a:lnTo>
                  <a:lnTo>
                    <a:pt x="108" y="503"/>
                  </a:lnTo>
                  <a:lnTo>
                    <a:pt x="108" y="500"/>
                  </a:lnTo>
                  <a:lnTo>
                    <a:pt x="108" y="166"/>
                  </a:lnTo>
                  <a:lnTo>
                    <a:pt x="134" y="167"/>
                  </a:lnTo>
                  <a:lnTo>
                    <a:pt x="135" y="1066"/>
                  </a:lnTo>
                  <a:lnTo>
                    <a:pt x="136" y="1068"/>
                  </a:lnTo>
                  <a:lnTo>
                    <a:pt x="138" y="1073"/>
                  </a:lnTo>
                  <a:lnTo>
                    <a:pt x="143" y="1080"/>
                  </a:lnTo>
                  <a:lnTo>
                    <a:pt x="151" y="1089"/>
                  </a:lnTo>
                  <a:lnTo>
                    <a:pt x="162" y="1097"/>
                  </a:lnTo>
                  <a:lnTo>
                    <a:pt x="174" y="1105"/>
                  </a:lnTo>
                  <a:lnTo>
                    <a:pt x="189" y="1110"/>
                  </a:lnTo>
                  <a:lnTo>
                    <a:pt x="199" y="1111"/>
                  </a:lnTo>
                  <a:lnTo>
                    <a:pt x="217" y="1111"/>
                  </a:lnTo>
                  <a:lnTo>
                    <a:pt x="227" y="1110"/>
                  </a:lnTo>
                  <a:lnTo>
                    <a:pt x="243" y="1105"/>
                  </a:lnTo>
                  <a:lnTo>
                    <a:pt x="255" y="1097"/>
                  </a:lnTo>
                  <a:lnTo>
                    <a:pt x="265" y="1089"/>
                  </a:lnTo>
                  <a:lnTo>
                    <a:pt x="272" y="1080"/>
                  </a:lnTo>
                  <a:lnTo>
                    <a:pt x="276" y="1073"/>
                  </a:lnTo>
                  <a:lnTo>
                    <a:pt x="278" y="1068"/>
                  </a:lnTo>
                  <a:lnTo>
                    <a:pt x="279" y="1066"/>
                  </a:lnTo>
                  <a:lnTo>
                    <a:pt x="279" y="499"/>
                  </a:lnTo>
                  <a:lnTo>
                    <a:pt x="302" y="499"/>
                  </a:lnTo>
                  <a:lnTo>
                    <a:pt x="302" y="503"/>
                  </a:lnTo>
                  <a:lnTo>
                    <a:pt x="302" y="515"/>
                  </a:lnTo>
                  <a:lnTo>
                    <a:pt x="302" y="534"/>
                  </a:lnTo>
                  <a:lnTo>
                    <a:pt x="302" y="560"/>
                  </a:lnTo>
                  <a:lnTo>
                    <a:pt x="304" y="590"/>
                  </a:lnTo>
                  <a:lnTo>
                    <a:pt x="304" y="626"/>
                  </a:lnTo>
                  <a:lnTo>
                    <a:pt x="304" y="664"/>
                  </a:lnTo>
                  <a:lnTo>
                    <a:pt x="304" y="706"/>
                  </a:lnTo>
                  <a:lnTo>
                    <a:pt x="304" y="750"/>
                  </a:lnTo>
                  <a:lnTo>
                    <a:pt x="304" y="793"/>
                  </a:lnTo>
                  <a:lnTo>
                    <a:pt x="304" y="838"/>
                  </a:lnTo>
                  <a:lnTo>
                    <a:pt x="305" y="882"/>
                  </a:lnTo>
                  <a:lnTo>
                    <a:pt x="305" y="926"/>
                  </a:lnTo>
                  <a:lnTo>
                    <a:pt x="305" y="966"/>
                  </a:lnTo>
                  <a:lnTo>
                    <a:pt x="305" y="1004"/>
                  </a:lnTo>
                  <a:lnTo>
                    <a:pt x="305" y="1037"/>
                  </a:lnTo>
                  <a:lnTo>
                    <a:pt x="305" y="1066"/>
                  </a:lnTo>
                  <a:lnTo>
                    <a:pt x="305" y="1067"/>
                  </a:lnTo>
                  <a:lnTo>
                    <a:pt x="306" y="1073"/>
                  </a:lnTo>
                  <a:lnTo>
                    <a:pt x="310" y="1079"/>
                  </a:lnTo>
                  <a:lnTo>
                    <a:pt x="315" y="1088"/>
                  </a:lnTo>
                  <a:lnTo>
                    <a:pt x="323" y="1096"/>
                  </a:lnTo>
                  <a:lnTo>
                    <a:pt x="335" y="1103"/>
                  </a:lnTo>
                  <a:lnTo>
                    <a:pt x="351" y="1108"/>
                  </a:lnTo>
                  <a:lnTo>
                    <a:pt x="372" y="1111"/>
                  </a:lnTo>
                  <a:lnTo>
                    <a:pt x="392" y="1108"/>
                  </a:lnTo>
                  <a:lnTo>
                    <a:pt x="408" y="1103"/>
                  </a:lnTo>
                  <a:lnTo>
                    <a:pt x="420" y="1096"/>
                  </a:lnTo>
                  <a:lnTo>
                    <a:pt x="429" y="1089"/>
                  </a:lnTo>
                  <a:lnTo>
                    <a:pt x="434" y="1080"/>
                  </a:lnTo>
                  <a:lnTo>
                    <a:pt x="437" y="1073"/>
                  </a:lnTo>
                  <a:lnTo>
                    <a:pt x="438" y="1068"/>
                  </a:lnTo>
                  <a:lnTo>
                    <a:pt x="438" y="1067"/>
                  </a:lnTo>
                  <a:lnTo>
                    <a:pt x="440" y="166"/>
                  </a:lnTo>
                  <a:lnTo>
                    <a:pt x="466" y="166"/>
                  </a:lnTo>
                  <a:lnTo>
                    <a:pt x="466" y="500"/>
                  </a:lnTo>
                  <a:lnTo>
                    <a:pt x="468" y="503"/>
                  </a:lnTo>
                  <a:lnTo>
                    <a:pt x="469" y="509"/>
                  </a:lnTo>
                  <a:lnTo>
                    <a:pt x="472" y="517"/>
                  </a:lnTo>
                  <a:lnTo>
                    <a:pt x="477" y="527"/>
                  </a:lnTo>
                  <a:lnTo>
                    <a:pt x="483" y="537"/>
                  </a:lnTo>
                  <a:lnTo>
                    <a:pt x="493" y="545"/>
                  </a:lnTo>
                  <a:lnTo>
                    <a:pt x="505" y="551"/>
                  </a:lnTo>
                  <a:lnTo>
                    <a:pt x="520" y="554"/>
                  </a:lnTo>
                  <a:lnTo>
                    <a:pt x="536" y="551"/>
                  </a:lnTo>
                  <a:lnTo>
                    <a:pt x="548" y="545"/>
                  </a:lnTo>
                  <a:lnTo>
                    <a:pt x="557" y="537"/>
                  </a:lnTo>
                  <a:lnTo>
                    <a:pt x="563" y="527"/>
                  </a:lnTo>
                  <a:lnTo>
                    <a:pt x="570" y="517"/>
                  </a:lnTo>
                  <a:lnTo>
                    <a:pt x="573" y="510"/>
                  </a:lnTo>
                  <a:lnTo>
                    <a:pt x="573" y="508"/>
                  </a:lnTo>
                  <a:lnTo>
                    <a:pt x="573" y="79"/>
                  </a:lnTo>
                  <a:lnTo>
                    <a:pt x="572" y="68"/>
                  </a:lnTo>
                  <a:lnTo>
                    <a:pt x="561" y="47"/>
                  </a:lnTo>
                  <a:lnTo>
                    <a:pt x="546" y="28"/>
                  </a:lnTo>
                  <a:lnTo>
                    <a:pt x="528" y="14"/>
                  </a:lnTo>
                  <a:lnTo>
                    <a:pt x="506" y="4"/>
                  </a:lnTo>
                  <a:lnTo>
                    <a:pt x="485" y="0"/>
                  </a:lnTo>
                  <a:lnTo>
                    <a:pt x="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37" name="矩形 136"/>
          <p:cNvSpPr/>
          <p:nvPr/>
        </p:nvSpPr>
        <p:spPr>
          <a:xfrm>
            <a:off x="5264151" y="18335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rgbClr val="0085D0"/>
                </a:solidFill>
                <a:cs typeface="+mn-ea"/>
                <a:sym typeface="+mn-lt"/>
              </a:rPr>
              <a:t>因材</a:t>
            </a:r>
            <a:r>
              <a:rPr lang="zh-CN" altLang="en-US" sz="4000" dirty="0">
                <a:solidFill>
                  <a:srgbClr val="DE2A2A"/>
                </a:solidFill>
                <a:cs typeface="+mn-ea"/>
                <a:sym typeface="+mn-lt"/>
              </a:rPr>
              <a:t>施教</a:t>
            </a:r>
            <a:endParaRPr lang="en-US" altLang="zh-CN" sz="4000" dirty="0">
              <a:solidFill>
                <a:srgbClr val="DE2A2A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9947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10" name="直接连接符 9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矩形 122"/>
          <p:cNvSpPr/>
          <p:nvPr/>
        </p:nvSpPr>
        <p:spPr>
          <a:xfrm>
            <a:off x="1708329" y="343638"/>
            <a:ext cx="8032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可能遇到的问题及解决方案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61668" y="2522267"/>
            <a:ext cx="6889131" cy="345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 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-301908" y="2327647"/>
            <a:ext cx="6021122" cy="6049195"/>
            <a:chOff x="-301908" y="2327647"/>
            <a:chExt cx="6021122" cy="6049195"/>
          </a:xfrm>
        </p:grpSpPr>
        <p:sp>
          <p:nvSpPr>
            <p:cNvPr id="138" name="任意多边形 137"/>
            <p:cNvSpPr/>
            <p:nvPr/>
          </p:nvSpPr>
          <p:spPr>
            <a:xfrm rot="3600000">
              <a:off x="-392781" y="2956049"/>
              <a:ext cx="5511666" cy="5329919"/>
            </a:xfrm>
            <a:custGeom>
              <a:avLst/>
              <a:gdLst>
                <a:gd name="connsiteX0" fmla="*/ 115055 w 5511666"/>
                <a:gd name="connsiteY0" fmla="*/ 498885 h 5329919"/>
                <a:gd name="connsiteX1" fmla="*/ 953270 w 5511666"/>
                <a:gd name="connsiteY1" fmla="*/ 0 h 5329919"/>
                <a:gd name="connsiteX2" fmla="*/ 4766238 w 5511666"/>
                <a:gd name="connsiteY2" fmla="*/ 0 h 5329919"/>
                <a:gd name="connsiteX3" fmla="*/ 5440302 w 5511666"/>
                <a:gd name="connsiteY3" fmla="*/ 279206 h 5329919"/>
                <a:gd name="connsiteX4" fmla="*/ 5511666 w 5511666"/>
                <a:gd name="connsiteY4" fmla="*/ 365701 h 5329919"/>
                <a:gd name="connsiteX5" fmla="*/ 2645574 w 5511666"/>
                <a:gd name="connsiteY5" fmla="*/ 5329919 h 5329919"/>
                <a:gd name="connsiteX6" fmla="*/ 0 w 5511666"/>
                <a:gd name="connsiteY6" fmla="*/ 3802497 h 5329919"/>
                <a:gd name="connsiteX7" fmla="*/ 0 w 5511666"/>
                <a:gd name="connsiteY7" fmla="*/ 953270 h 5329919"/>
                <a:gd name="connsiteX8" fmla="*/ 115055 w 5511666"/>
                <a:gd name="connsiteY8" fmla="*/ 498885 h 532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11666" h="5329919">
                  <a:moveTo>
                    <a:pt x="115055" y="498885"/>
                  </a:moveTo>
                  <a:cubicBezTo>
                    <a:pt x="276481" y="201727"/>
                    <a:pt x="591318" y="0"/>
                    <a:pt x="953270" y="0"/>
                  </a:cubicBezTo>
                  <a:lnTo>
                    <a:pt x="4766238" y="0"/>
                  </a:lnTo>
                  <a:cubicBezTo>
                    <a:pt x="5029476" y="0"/>
                    <a:pt x="5267793" y="106699"/>
                    <a:pt x="5440302" y="279206"/>
                  </a:cubicBezTo>
                  <a:lnTo>
                    <a:pt x="5511666" y="365701"/>
                  </a:lnTo>
                  <a:lnTo>
                    <a:pt x="2645574" y="5329919"/>
                  </a:lnTo>
                  <a:lnTo>
                    <a:pt x="0" y="3802497"/>
                  </a:lnTo>
                  <a:lnTo>
                    <a:pt x="0" y="953270"/>
                  </a:lnTo>
                  <a:cubicBezTo>
                    <a:pt x="0" y="788746"/>
                    <a:pt x="41679" y="633957"/>
                    <a:pt x="115055" y="498885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3" name="任意多边形 142"/>
            <p:cNvSpPr/>
            <p:nvPr/>
          </p:nvSpPr>
          <p:spPr>
            <a:xfrm>
              <a:off x="-24081" y="2327647"/>
              <a:ext cx="5743295" cy="4545874"/>
            </a:xfrm>
            <a:custGeom>
              <a:avLst/>
              <a:gdLst>
                <a:gd name="connsiteX0" fmla="*/ 2910044 w 5743295"/>
                <a:gd name="connsiteY0" fmla="*/ 451 h 4545874"/>
                <a:gd name="connsiteX1" fmla="*/ 3749657 w 5743295"/>
                <a:gd name="connsiteY1" fmla="*/ 464812 h 4545874"/>
                <a:gd name="connsiteX2" fmla="*/ 5619158 w 5743295"/>
                <a:gd name="connsiteY2" fmla="*/ 3702882 h 4545874"/>
                <a:gd name="connsiteX3" fmla="*/ 5709762 w 5743295"/>
                <a:gd name="connsiteY3" fmla="*/ 4413815 h 4545874"/>
                <a:gd name="connsiteX4" fmla="*/ 5670436 w 5743295"/>
                <a:gd name="connsiteY4" fmla="*/ 4517325 h 4545874"/>
                <a:gd name="connsiteX5" fmla="*/ 0 w 5743295"/>
                <a:gd name="connsiteY5" fmla="*/ 4545874 h 4545874"/>
                <a:gd name="connsiteX6" fmla="*/ 15214 w 5743295"/>
                <a:gd name="connsiteY6" fmla="*/ 1541505 h 4545874"/>
                <a:gd name="connsiteX7" fmla="*/ 2463231 w 5743295"/>
                <a:gd name="connsiteY7" fmla="*/ 128141 h 4545874"/>
                <a:gd name="connsiteX8" fmla="*/ 2910044 w 5743295"/>
                <a:gd name="connsiteY8" fmla="*/ 451 h 454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3295" h="4545874">
                  <a:moveTo>
                    <a:pt x="2910044" y="451"/>
                  </a:moveTo>
                  <a:cubicBezTo>
                    <a:pt x="3244506" y="-9868"/>
                    <a:pt x="3572192" y="157433"/>
                    <a:pt x="3749657" y="464812"/>
                  </a:cubicBezTo>
                  <a:lnTo>
                    <a:pt x="5619158" y="3702882"/>
                  </a:lnTo>
                  <a:cubicBezTo>
                    <a:pt x="5748224" y="3926431"/>
                    <a:pt x="5773396" y="4181744"/>
                    <a:pt x="5709762" y="4413815"/>
                  </a:cubicBezTo>
                  <a:lnTo>
                    <a:pt x="5670436" y="4517325"/>
                  </a:lnTo>
                  <a:lnTo>
                    <a:pt x="0" y="4545874"/>
                  </a:lnTo>
                  <a:lnTo>
                    <a:pt x="15214" y="1541505"/>
                  </a:lnTo>
                  <a:lnTo>
                    <a:pt x="2463231" y="128141"/>
                  </a:lnTo>
                  <a:cubicBezTo>
                    <a:pt x="2604588" y="46529"/>
                    <a:pt x="2758016" y="5140"/>
                    <a:pt x="2910044" y="451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4452336" y="270382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DE2A2A"/>
                </a:solidFill>
                <a:cs typeface="+mn-ea"/>
                <a:sym typeface="+mn-lt"/>
              </a:rPr>
              <a:t>一：团队</a:t>
            </a:r>
            <a:r>
              <a:rPr lang="zh-CN" altLang="en-US" dirty="0">
                <a:solidFill>
                  <a:srgbClr val="DE2A2A"/>
                </a:solidFill>
                <a:cs typeface="+mn-ea"/>
                <a:sym typeface="+mn-lt"/>
              </a:rPr>
              <a:t>融入困难</a:t>
            </a:r>
          </a:p>
        </p:txBody>
      </p:sp>
      <p:sp>
        <p:nvSpPr>
          <p:cNvPr id="4" name="矩形 3"/>
          <p:cNvSpPr/>
          <p:nvPr/>
        </p:nvSpPr>
        <p:spPr>
          <a:xfrm>
            <a:off x="5450163" y="454503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DE2A2A"/>
                </a:solidFill>
                <a:cs typeface="+mn-ea"/>
                <a:sym typeface="+mn-lt"/>
              </a:rPr>
              <a:t>二：团队</a:t>
            </a:r>
            <a:r>
              <a:rPr lang="zh-CN" altLang="en-US" dirty="0">
                <a:solidFill>
                  <a:srgbClr val="DE2A2A"/>
                </a:solidFill>
                <a:cs typeface="+mn-ea"/>
                <a:sym typeface="+mn-lt"/>
              </a:rPr>
              <a:t>管理和预期差距太大</a:t>
            </a:r>
            <a:endParaRPr lang="en-US" altLang="zh-CN" dirty="0">
              <a:solidFill>
                <a:srgbClr val="DE2A2A"/>
              </a:solidFill>
              <a:cs typeface="+mn-ea"/>
              <a:sym typeface="+mn-lt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5409254" y="5139839"/>
            <a:ext cx="6571835" cy="625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检讨自己，找到自身问题，跟领导沟通，帮助自己快速</a:t>
            </a:r>
            <a:r>
              <a:rPr lang="zh-CN" altLang="en-US" sz="1400" dirty="0" smtClean="0">
                <a:solidFill>
                  <a:srgbClr val="777777"/>
                </a:solidFill>
                <a:cs typeface="+mn-ea"/>
                <a:sym typeface="+mn-lt"/>
              </a:rPr>
              <a:t>提升；学习管理技巧，运用到实际的团队管理工作中；加倍努力。 掌握心员工心态，提升他人，锻炼自我</a:t>
            </a:r>
            <a:endParaRPr lang="zh-CN" altLang="en-US" sz="1400" dirty="0">
              <a:solidFill>
                <a:srgbClr val="777777"/>
              </a:solidFill>
              <a:cs typeface="+mn-ea"/>
              <a:sym typeface="+mn-lt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4429954" y="3164215"/>
            <a:ext cx="7054500" cy="625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多与员工和领导沟通，了解每个人的想法，弥补自己的不足</a:t>
            </a:r>
            <a:r>
              <a:rPr lang="zh-CN" altLang="en-US" sz="1400" dirty="0" smtClean="0">
                <a:solidFill>
                  <a:srgbClr val="777777"/>
                </a:solidFill>
                <a:cs typeface="+mn-ea"/>
                <a:sym typeface="+mn-lt"/>
              </a:rPr>
              <a:t>：组织</a:t>
            </a: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团建或者横向联谊，提升员工的归属感，为每个人办实事</a:t>
            </a:r>
            <a:r>
              <a:rPr lang="zh-CN" altLang="en-US" sz="1400" dirty="0" smtClean="0">
                <a:solidFill>
                  <a:srgbClr val="777777"/>
                </a:solidFill>
                <a:cs typeface="+mn-ea"/>
                <a:sym typeface="+mn-lt"/>
              </a:rPr>
              <a:t>。以身作则</a:t>
            </a: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，率先为团队做表率</a:t>
            </a:r>
          </a:p>
        </p:txBody>
      </p:sp>
    </p:spTree>
    <p:extLst>
      <p:ext uri="{BB962C8B-B14F-4D97-AF65-F5344CB8AC3E}">
        <p14:creationId xmlns:p14="http://schemas.microsoft.com/office/powerpoint/2010/main" val="154459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37" grpId="0"/>
      <p:bldP spid="1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12809"/>
            <a:ext cx="12192000" cy="1574909"/>
            <a:chOff x="0" y="-12809"/>
            <a:chExt cx="12192000" cy="1574909"/>
          </a:xfrm>
        </p:grpSpPr>
        <p:sp>
          <p:nvSpPr>
            <p:cNvPr id="35" name="任意多边形 34"/>
            <p:cNvSpPr/>
            <p:nvPr/>
          </p:nvSpPr>
          <p:spPr>
            <a:xfrm>
              <a:off x="0" y="0"/>
              <a:ext cx="12192000" cy="1562100"/>
            </a:xfrm>
            <a:custGeom>
              <a:avLst/>
              <a:gdLst>
                <a:gd name="connsiteX0" fmla="*/ 0 w 8918974"/>
                <a:gd name="connsiteY0" fmla="*/ 0 h 1562100"/>
                <a:gd name="connsiteX1" fmla="*/ 8918974 w 8918974"/>
                <a:gd name="connsiteY1" fmla="*/ 0 h 1562100"/>
                <a:gd name="connsiteX2" fmla="*/ 8774722 w 8918974"/>
                <a:gd name="connsiteY2" fmla="*/ 9503 h 1562100"/>
                <a:gd name="connsiteX3" fmla="*/ 6995732 w 8918974"/>
                <a:gd name="connsiteY3" fmla="*/ 174814 h 1562100"/>
                <a:gd name="connsiteX4" fmla="*/ 258196 w 8918974"/>
                <a:gd name="connsiteY4" fmla="*/ 1477436 h 1562100"/>
                <a:gd name="connsiteX5" fmla="*/ 15926 w 8918974"/>
                <a:gd name="connsiteY5" fmla="*/ 1562100 h 1562100"/>
                <a:gd name="connsiteX6" fmla="*/ 0 w 8918974"/>
                <a:gd name="connsiteY6" fmla="*/ 156210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8974" h="1562100">
                  <a:moveTo>
                    <a:pt x="0" y="0"/>
                  </a:moveTo>
                  <a:lnTo>
                    <a:pt x="8918974" y="0"/>
                  </a:lnTo>
                  <a:lnTo>
                    <a:pt x="8774722" y="9503"/>
                  </a:lnTo>
                  <a:cubicBezTo>
                    <a:pt x="8198961" y="52653"/>
                    <a:pt x="7603958" y="107635"/>
                    <a:pt x="6995732" y="174814"/>
                  </a:cubicBezTo>
                  <a:cubicBezTo>
                    <a:pt x="4258716" y="477116"/>
                    <a:pt x="1836923" y="961998"/>
                    <a:pt x="258196" y="1477436"/>
                  </a:cubicBezTo>
                  <a:lnTo>
                    <a:pt x="15926" y="1562100"/>
                  </a:lnTo>
                  <a:lnTo>
                    <a:pt x="0" y="1562100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0" y="-12809"/>
              <a:ext cx="12192000" cy="1436667"/>
            </a:xfrm>
            <a:custGeom>
              <a:avLst/>
              <a:gdLst>
                <a:gd name="connsiteX0" fmla="*/ 0 w 8918974"/>
                <a:gd name="connsiteY0" fmla="*/ 0 h 1562100"/>
                <a:gd name="connsiteX1" fmla="*/ 8918974 w 8918974"/>
                <a:gd name="connsiteY1" fmla="*/ 0 h 1562100"/>
                <a:gd name="connsiteX2" fmla="*/ 8774722 w 8918974"/>
                <a:gd name="connsiteY2" fmla="*/ 9503 h 1562100"/>
                <a:gd name="connsiteX3" fmla="*/ 6995732 w 8918974"/>
                <a:gd name="connsiteY3" fmla="*/ 174814 h 1562100"/>
                <a:gd name="connsiteX4" fmla="*/ 258196 w 8918974"/>
                <a:gd name="connsiteY4" fmla="*/ 1477436 h 1562100"/>
                <a:gd name="connsiteX5" fmla="*/ 15926 w 8918974"/>
                <a:gd name="connsiteY5" fmla="*/ 1562100 h 1562100"/>
                <a:gd name="connsiteX6" fmla="*/ 0 w 8918974"/>
                <a:gd name="connsiteY6" fmla="*/ 1562100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18974" h="1562100">
                  <a:moveTo>
                    <a:pt x="0" y="0"/>
                  </a:moveTo>
                  <a:lnTo>
                    <a:pt x="8918974" y="0"/>
                  </a:lnTo>
                  <a:lnTo>
                    <a:pt x="8774722" y="9503"/>
                  </a:lnTo>
                  <a:cubicBezTo>
                    <a:pt x="8198961" y="52653"/>
                    <a:pt x="7603958" y="107635"/>
                    <a:pt x="6995732" y="174814"/>
                  </a:cubicBezTo>
                  <a:cubicBezTo>
                    <a:pt x="4258716" y="477116"/>
                    <a:pt x="1836923" y="961998"/>
                    <a:pt x="258196" y="1477436"/>
                  </a:cubicBezTo>
                  <a:lnTo>
                    <a:pt x="15926" y="1562100"/>
                  </a:lnTo>
                  <a:lnTo>
                    <a:pt x="0" y="156210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0" y="4175101"/>
            <a:ext cx="12192000" cy="2711790"/>
            <a:chOff x="0" y="4175101"/>
            <a:chExt cx="12192000" cy="2711790"/>
          </a:xfrm>
        </p:grpSpPr>
        <p:sp>
          <p:nvSpPr>
            <p:cNvPr id="37" name="任意多边形 36"/>
            <p:cNvSpPr/>
            <p:nvPr/>
          </p:nvSpPr>
          <p:spPr>
            <a:xfrm>
              <a:off x="0" y="4175101"/>
              <a:ext cx="12192000" cy="2682900"/>
            </a:xfrm>
            <a:custGeom>
              <a:avLst/>
              <a:gdLst>
                <a:gd name="connsiteX0" fmla="*/ 12192000 w 12192000"/>
                <a:gd name="connsiteY0" fmla="*/ 0 h 2682900"/>
                <a:gd name="connsiteX1" fmla="*/ 12192000 w 12192000"/>
                <a:gd name="connsiteY1" fmla="*/ 2682900 h 2682900"/>
                <a:gd name="connsiteX2" fmla="*/ 0 w 12192000"/>
                <a:gd name="connsiteY2" fmla="*/ 2682900 h 2682900"/>
                <a:gd name="connsiteX3" fmla="*/ 0 w 12192000"/>
                <a:gd name="connsiteY3" fmla="*/ 2124687 h 2682900"/>
                <a:gd name="connsiteX4" fmla="*/ 379093 w 12192000"/>
                <a:gd name="connsiteY4" fmla="*/ 2178621 h 2682900"/>
                <a:gd name="connsiteX5" fmla="*/ 6383312 w 12192000"/>
                <a:gd name="connsiteY5" fmla="*/ 1796491 h 2682900"/>
                <a:gd name="connsiteX6" fmla="*/ 12134925 w 12192000"/>
                <a:gd name="connsiteY6" fmla="*/ 31377 h 268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682900">
                  <a:moveTo>
                    <a:pt x="12192000" y="0"/>
                  </a:moveTo>
                  <a:lnTo>
                    <a:pt x="12192000" y="2682900"/>
                  </a:lnTo>
                  <a:lnTo>
                    <a:pt x="0" y="2682900"/>
                  </a:lnTo>
                  <a:lnTo>
                    <a:pt x="0" y="2124687"/>
                  </a:lnTo>
                  <a:lnTo>
                    <a:pt x="379093" y="2178621"/>
                  </a:lnTo>
                  <a:cubicBezTo>
                    <a:pt x="1853363" y="2345741"/>
                    <a:pt x="4016906" y="2228723"/>
                    <a:pt x="6383312" y="1796491"/>
                  </a:cubicBezTo>
                  <a:cubicBezTo>
                    <a:pt x="8749719" y="1364258"/>
                    <a:pt x="10814928" y="708880"/>
                    <a:pt x="12134925" y="31377"/>
                  </a:cubicBez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0" y="4439621"/>
              <a:ext cx="12192000" cy="2447270"/>
            </a:xfrm>
            <a:custGeom>
              <a:avLst/>
              <a:gdLst>
                <a:gd name="connsiteX0" fmla="*/ 12192000 w 12192000"/>
                <a:gd name="connsiteY0" fmla="*/ 0 h 2682900"/>
                <a:gd name="connsiteX1" fmla="*/ 12192000 w 12192000"/>
                <a:gd name="connsiteY1" fmla="*/ 2682900 h 2682900"/>
                <a:gd name="connsiteX2" fmla="*/ 0 w 12192000"/>
                <a:gd name="connsiteY2" fmla="*/ 2682900 h 2682900"/>
                <a:gd name="connsiteX3" fmla="*/ 0 w 12192000"/>
                <a:gd name="connsiteY3" fmla="*/ 2124687 h 2682900"/>
                <a:gd name="connsiteX4" fmla="*/ 379093 w 12192000"/>
                <a:gd name="connsiteY4" fmla="*/ 2178621 h 2682900"/>
                <a:gd name="connsiteX5" fmla="*/ 6383312 w 12192000"/>
                <a:gd name="connsiteY5" fmla="*/ 1796491 h 2682900"/>
                <a:gd name="connsiteX6" fmla="*/ 12134925 w 12192000"/>
                <a:gd name="connsiteY6" fmla="*/ 31377 h 268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682900">
                  <a:moveTo>
                    <a:pt x="12192000" y="0"/>
                  </a:moveTo>
                  <a:lnTo>
                    <a:pt x="12192000" y="2682900"/>
                  </a:lnTo>
                  <a:lnTo>
                    <a:pt x="0" y="2682900"/>
                  </a:lnTo>
                  <a:lnTo>
                    <a:pt x="0" y="2124687"/>
                  </a:lnTo>
                  <a:lnTo>
                    <a:pt x="379093" y="2178621"/>
                  </a:lnTo>
                  <a:cubicBezTo>
                    <a:pt x="1853363" y="2345741"/>
                    <a:pt x="4016906" y="2228723"/>
                    <a:pt x="6383312" y="1796491"/>
                  </a:cubicBezTo>
                  <a:cubicBezTo>
                    <a:pt x="8749719" y="1364258"/>
                    <a:pt x="10814928" y="708880"/>
                    <a:pt x="12134925" y="3137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9106963" y="5714662"/>
            <a:ext cx="2767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部门：LBS事业部一团</a:t>
            </a:r>
          </a:p>
        </p:txBody>
      </p:sp>
      <p:sp>
        <p:nvSpPr>
          <p:cNvPr id="55" name="矩形 54"/>
          <p:cNvSpPr/>
          <p:nvPr/>
        </p:nvSpPr>
        <p:spPr>
          <a:xfrm>
            <a:off x="10168151" y="6225403"/>
            <a:ext cx="16514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日期：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201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Z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X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-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7812" y="1083313"/>
            <a:ext cx="12216616" cy="4143804"/>
            <a:chOff x="37812" y="1083313"/>
            <a:chExt cx="12216616" cy="4143804"/>
          </a:xfrm>
        </p:grpSpPr>
        <p:sp>
          <p:nvSpPr>
            <p:cNvPr id="61" name="Freeform 10"/>
            <p:cNvSpPr>
              <a:spLocks/>
            </p:cNvSpPr>
            <p:nvPr/>
          </p:nvSpPr>
          <p:spPr bwMode="auto">
            <a:xfrm rot="431514">
              <a:off x="3385958" y="421656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"/>
            <p:cNvSpPr>
              <a:spLocks/>
            </p:cNvSpPr>
            <p:nvPr/>
          </p:nvSpPr>
          <p:spPr bwMode="auto">
            <a:xfrm rot="431514">
              <a:off x="37812" y="4032569"/>
              <a:ext cx="3138616" cy="1194548"/>
            </a:xfrm>
            <a:custGeom>
              <a:avLst/>
              <a:gdLst>
                <a:gd name="T0" fmla="*/ 1072 w 1072"/>
                <a:gd name="T1" fmla="*/ 57 h 408"/>
                <a:gd name="T2" fmla="*/ 0 w 1072"/>
                <a:gd name="T3" fmla="*/ 408 h 408"/>
                <a:gd name="T4" fmla="*/ 0 w 1072"/>
                <a:gd name="T5" fmla="*/ 351 h 408"/>
                <a:gd name="T6" fmla="*/ 1072 w 1072"/>
                <a:gd name="T7" fmla="*/ 0 h 408"/>
                <a:gd name="T8" fmla="*/ 1072 w 1072"/>
                <a:gd name="T9" fmla="*/ 57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2" h="408">
                  <a:moveTo>
                    <a:pt x="1072" y="57"/>
                  </a:moveTo>
                  <a:lnTo>
                    <a:pt x="0" y="408"/>
                  </a:lnTo>
                  <a:lnTo>
                    <a:pt x="0" y="351"/>
                  </a:lnTo>
                  <a:lnTo>
                    <a:pt x="1072" y="0"/>
                  </a:lnTo>
                  <a:lnTo>
                    <a:pt x="1072" y="57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6"/>
            <p:cNvSpPr>
              <a:spLocks noEditPoints="1"/>
            </p:cNvSpPr>
            <p:nvPr/>
          </p:nvSpPr>
          <p:spPr bwMode="auto">
            <a:xfrm rot="431514">
              <a:off x="3013520" y="2731144"/>
              <a:ext cx="1358506" cy="1797678"/>
            </a:xfrm>
            <a:custGeom>
              <a:avLst/>
              <a:gdLst>
                <a:gd name="T0" fmla="*/ 195 w 196"/>
                <a:gd name="T1" fmla="*/ 0 h 259"/>
                <a:gd name="T2" fmla="*/ 164 w 196"/>
                <a:gd name="T3" fmla="*/ 43 h 259"/>
                <a:gd name="T4" fmla="*/ 135 w 196"/>
                <a:gd name="T5" fmla="*/ 76 h 259"/>
                <a:gd name="T6" fmla="*/ 164 w 196"/>
                <a:gd name="T7" fmla="*/ 132 h 259"/>
                <a:gd name="T8" fmla="*/ 132 w 196"/>
                <a:gd name="T9" fmla="*/ 94 h 259"/>
                <a:gd name="T10" fmla="*/ 164 w 196"/>
                <a:gd name="T11" fmla="*/ 141 h 259"/>
                <a:gd name="T12" fmla="*/ 155 w 196"/>
                <a:gd name="T13" fmla="*/ 190 h 259"/>
                <a:gd name="T14" fmla="*/ 146 w 196"/>
                <a:gd name="T15" fmla="*/ 215 h 259"/>
                <a:gd name="T16" fmla="*/ 195 w 196"/>
                <a:gd name="T17" fmla="*/ 171 h 259"/>
                <a:gd name="T18" fmla="*/ 195 w 196"/>
                <a:gd name="T19" fmla="*/ 60 h 259"/>
                <a:gd name="T20" fmla="*/ 33 w 196"/>
                <a:gd name="T21" fmla="*/ 55 h 259"/>
                <a:gd name="T22" fmla="*/ 17 w 196"/>
                <a:gd name="T23" fmla="*/ 104 h 259"/>
                <a:gd name="T24" fmla="*/ 33 w 196"/>
                <a:gd name="T25" fmla="*/ 55 h 259"/>
                <a:gd name="T26" fmla="*/ 0 w 196"/>
                <a:gd name="T27" fmla="*/ 148 h 259"/>
                <a:gd name="T28" fmla="*/ 12 w 196"/>
                <a:gd name="T29" fmla="*/ 259 h 259"/>
                <a:gd name="T30" fmla="*/ 44 w 196"/>
                <a:gd name="T31" fmla="*/ 110 h 259"/>
                <a:gd name="T32" fmla="*/ 55 w 196"/>
                <a:gd name="T33" fmla="*/ 189 h 259"/>
                <a:gd name="T34" fmla="*/ 55 w 196"/>
                <a:gd name="T35" fmla="*/ 189 h 259"/>
                <a:gd name="T36" fmla="*/ 108 w 196"/>
                <a:gd name="T37" fmla="*/ 43 h 259"/>
                <a:gd name="T38" fmla="*/ 79 w 196"/>
                <a:gd name="T39" fmla="*/ 38 h 259"/>
                <a:gd name="T40" fmla="*/ 55 w 196"/>
                <a:gd name="T41" fmla="*/ 60 h 259"/>
                <a:gd name="T42" fmla="*/ 48 w 196"/>
                <a:gd name="T43" fmla="*/ 162 h 259"/>
                <a:gd name="T44" fmla="*/ 79 w 196"/>
                <a:gd name="T45" fmla="*/ 175 h 259"/>
                <a:gd name="T46" fmla="*/ 74 w 196"/>
                <a:gd name="T47" fmla="*/ 186 h 259"/>
                <a:gd name="T48" fmla="*/ 73 w 196"/>
                <a:gd name="T49" fmla="*/ 186 h 259"/>
                <a:gd name="T50" fmla="*/ 51 w 196"/>
                <a:gd name="T51" fmla="*/ 219 h 259"/>
                <a:gd name="T52" fmla="*/ 47 w 196"/>
                <a:gd name="T53" fmla="*/ 242 h 259"/>
                <a:gd name="T54" fmla="*/ 103 w 196"/>
                <a:gd name="T55" fmla="*/ 202 h 259"/>
                <a:gd name="T56" fmla="*/ 88 w 196"/>
                <a:gd name="T57" fmla="*/ 215 h 259"/>
                <a:gd name="T58" fmla="*/ 104 w 196"/>
                <a:gd name="T59" fmla="*/ 230 h 259"/>
                <a:gd name="T60" fmla="*/ 131 w 196"/>
                <a:gd name="T61" fmla="*/ 35 h 259"/>
                <a:gd name="T62" fmla="*/ 103 w 196"/>
                <a:gd name="T63" fmla="*/ 144 h 259"/>
                <a:gd name="T64" fmla="*/ 83 w 196"/>
                <a:gd name="T65" fmla="*/ 138 h 259"/>
                <a:gd name="T66" fmla="*/ 103 w 196"/>
                <a:gd name="T67" fmla="*/ 144 h 259"/>
                <a:gd name="T68" fmla="*/ 83 w 196"/>
                <a:gd name="T69" fmla="*/ 117 h 259"/>
                <a:gd name="T70" fmla="*/ 103 w 196"/>
                <a:gd name="T71" fmla="*/ 99 h 259"/>
                <a:gd name="T72" fmla="*/ 103 w 196"/>
                <a:gd name="T73" fmla="*/ 79 h 259"/>
                <a:gd name="T74" fmla="*/ 83 w 196"/>
                <a:gd name="T75" fmla="*/ 73 h 259"/>
                <a:gd name="T76" fmla="*/ 103 w 196"/>
                <a:gd name="T77" fmla="*/ 7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6" h="259">
                  <a:moveTo>
                    <a:pt x="195" y="33"/>
                  </a:moveTo>
                  <a:cubicBezTo>
                    <a:pt x="195" y="0"/>
                    <a:pt x="195" y="0"/>
                    <a:pt x="195" y="0"/>
                  </a:cubicBezTo>
                  <a:cubicBezTo>
                    <a:pt x="164" y="10"/>
                    <a:pt x="164" y="10"/>
                    <a:pt x="164" y="10"/>
                  </a:cubicBezTo>
                  <a:cubicBezTo>
                    <a:pt x="164" y="43"/>
                    <a:pt x="164" y="43"/>
                    <a:pt x="164" y="43"/>
                  </a:cubicBezTo>
                  <a:cubicBezTo>
                    <a:pt x="135" y="52"/>
                    <a:pt x="135" y="52"/>
                    <a:pt x="135" y="52"/>
                  </a:cubicBezTo>
                  <a:cubicBezTo>
                    <a:pt x="135" y="76"/>
                    <a:pt x="135" y="76"/>
                    <a:pt x="135" y="76"/>
                  </a:cubicBezTo>
                  <a:cubicBezTo>
                    <a:pt x="164" y="67"/>
                    <a:pt x="164" y="67"/>
                    <a:pt x="164" y="67"/>
                  </a:cubicBezTo>
                  <a:cubicBezTo>
                    <a:pt x="164" y="132"/>
                    <a:pt x="164" y="132"/>
                    <a:pt x="164" y="132"/>
                  </a:cubicBezTo>
                  <a:cubicBezTo>
                    <a:pt x="163" y="119"/>
                    <a:pt x="159" y="104"/>
                    <a:pt x="154" y="87"/>
                  </a:cubicBezTo>
                  <a:cubicBezTo>
                    <a:pt x="132" y="94"/>
                    <a:pt x="132" y="94"/>
                    <a:pt x="132" y="94"/>
                  </a:cubicBezTo>
                  <a:cubicBezTo>
                    <a:pt x="137" y="115"/>
                    <a:pt x="140" y="134"/>
                    <a:pt x="141" y="149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79"/>
                    <a:pt x="164" y="179"/>
                    <a:pt x="164" y="179"/>
                  </a:cubicBezTo>
                  <a:cubicBezTo>
                    <a:pt x="165" y="185"/>
                    <a:pt x="162" y="189"/>
                    <a:pt x="155" y="190"/>
                  </a:cubicBezTo>
                  <a:cubicBezTo>
                    <a:pt x="146" y="193"/>
                    <a:pt x="146" y="193"/>
                    <a:pt x="146" y="193"/>
                  </a:cubicBezTo>
                  <a:cubicBezTo>
                    <a:pt x="146" y="215"/>
                    <a:pt x="146" y="215"/>
                    <a:pt x="146" y="215"/>
                  </a:cubicBezTo>
                  <a:cubicBezTo>
                    <a:pt x="167" y="208"/>
                    <a:pt x="167" y="208"/>
                    <a:pt x="167" y="208"/>
                  </a:cubicBezTo>
                  <a:cubicBezTo>
                    <a:pt x="186" y="203"/>
                    <a:pt x="196" y="190"/>
                    <a:pt x="195" y="171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5" y="33"/>
                    <a:pt x="195" y="33"/>
                    <a:pt x="195" y="33"/>
                  </a:cubicBezTo>
                  <a:close/>
                  <a:moveTo>
                    <a:pt x="33" y="55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10" y="76"/>
                    <a:pt x="14" y="89"/>
                    <a:pt x="17" y="104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5" y="82"/>
                    <a:pt x="41" y="69"/>
                    <a:pt x="33" y="55"/>
                  </a:cubicBezTo>
                  <a:close/>
                  <a:moveTo>
                    <a:pt x="0" y="124"/>
                  </a:moveTo>
                  <a:cubicBezTo>
                    <a:pt x="0" y="148"/>
                    <a:pt x="0" y="148"/>
                    <a:pt x="0" y="148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259"/>
                    <a:pt x="12" y="259"/>
                    <a:pt x="12" y="259"/>
                  </a:cubicBezTo>
                  <a:cubicBezTo>
                    <a:pt x="44" y="248"/>
                    <a:pt x="44" y="248"/>
                    <a:pt x="44" y="248"/>
                  </a:cubicBezTo>
                  <a:cubicBezTo>
                    <a:pt x="44" y="110"/>
                    <a:pt x="44" y="110"/>
                    <a:pt x="44" y="110"/>
                  </a:cubicBezTo>
                  <a:lnTo>
                    <a:pt x="0" y="124"/>
                  </a:lnTo>
                  <a:close/>
                  <a:moveTo>
                    <a:pt x="55" y="189"/>
                  </a:moveTo>
                  <a:cubicBezTo>
                    <a:pt x="55" y="189"/>
                    <a:pt x="55" y="189"/>
                    <a:pt x="55" y="189"/>
                  </a:cubicBezTo>
                  <a:cubicBezTo>
                    <a:pt x="55" y="189"/>
                    <a:pt x="55" y="189"/>
                    <a:pt x="55" y="189"/>
                  </a:cubicBezTo>
                  <a:cubicBezTo>
                    <a:pt x="55" y="189"/>
                    <a:pt x="55" y="189"/>
                    <a:pt x="55" y="189"/>
                  </a:cubicBezTo>
                  <a:close/>
                  <a:moveTo>
                    <a:pt x="108" y="43"/>
                  </a:moveTo>
                  <a:cubicBezTo>
                    <a:pt x="109" y="38"/>
                    <a:pt x="110" y="33"/>
                    <a:pt x="112" y="27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8" y="44"/>
                    <a:pt x="77" y="49"/>
                    <a:pt x="76" y="53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55" y="160"/>
                    <a:pt x="55" y="160"/>
                    <a:pt x="55" y="160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79" y="175"/>
                    <a:pt x="79" y="175"/>
                    <a:pt x="79" y="175"/>
                  </a:cubicBezTo>
                  <a:cubicBezTo>
                    <a:pt x="77" y="178"/>
                    <a:pt x="75" y="182"/>
                    <a:pt x="74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69" y="194"/>
                    <a:pt x="64" y="203"/>
                    <a:pt x="57" y="211"/>
                  </a:cubicBezTo>
                  <a:cubicBezTo>
                    <a:pt x="55" y="214"/>
                    <a:pt x="53" y="217"/>
                    <a:pt x="51" y="219"/>
                  </a:cubicBezTo>
                  <a:cubicBezTo>
                    <a:pt x="49" y="221"/>
                    <a:pt x="48" y="222"/>
                    <a:pt x="47" y="222"/>
                  </a:cubicBezTo>
                  <a:cubicBezTo>
                    <a:pt x="47" y="242"/>
                    <a:pt x="47" y="242"/>
                    <a:pt x="47" y="242"/>
                  </a:cubicBezTo>
                  <a:cubicBezTo>
                    <a:pt x="75" y="222"/>
                    <a:pt x="94" y="201"/>
                    <a:pt x="103" y="178"/>
                  </a:cubicBezTo>
                  <a:cubicBezTo>
                    <a:pt x="103" y="202"/>
                    <a:pt x="103" y="202"/>
                    <a:pt x="103" y="202"/>
                  </a:cubicBezTo>
                  <a:cubicBezTo>
                    <a:pt x="104" y="207"/>
                    <a:pt x="101" y="210"/>
                    <a:pt x="96" y="212"/>
                  </a:cubicBezTo>
                  <a:cubicBezTo>
                    <a:pt x="88" y="215"/>
                    <a:pt x="88" y="215"/>
                    <a:pt x="88" y="215"/>
                  </a:cubicBezTo>
                  <a:cubicBezTo>
                    <a:pt x="88" y="235"/>
                    <a:pt x="88" y="235"/>
                    <a:pt x="88" y="235"/>
                  </a:cubicBezTo>
                  <a:cubicBezTo>
                    <a:pt x="104" y="230"/>
                    <a:pt x="104" y="230"/>
                    <a:pt x="104" y="230"/>
                  </a:cubicBezTo>
                  <a:cubicBezTo>
                    <a:pt x="123" y="224"/>
                    <a:pt x="132" y="213"/>
                    <a:pt x="131" y="195"/>
                  </a:cubicBezTo>
                  <a:cubicBezTo>
                    <a:pt x="131" y="35"/>
                    <a:pt x="131" y="35"/>
                    <a:pt x="131" y="35"/>
                  </a:cubicBezTo>
                  <a:lnTo>
                    <a:pt x="108" y="43"/>
                  </a:lnTo>
                  <a:close/>
                  <a:moveTo>
                    <a:pt x="103" y="144"/>
                  </a:moveTo>
                  <a:cubicBezTo>
                    <a:pt x="83" y="151"/>
                    <a:pt x="83" y="151"/>
                    <a:pt x="83" y="151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103" y="131"/>
                    <a:pt x="103" y="131"/>
                    <a:pt x="103" y="131"/>
                  </a:cubicBezTo>
                  <a:lnTo>
                    <a:pt x="103" y="144"/>
                  </a:lnTo>
                  <a:close/>
                  <a:moveTo>
                    <a:pt x="103" y="111"/>
                  </a:moveTo>
                  <a:cubicBezTo>
                    <a:pt x="83" y="117"/>
                    <a:pt x="83" y="117"/>
                    <a:pt x="83" y="117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103" y="99"/>
                    <a:pt x="103" y="99"/>
                    <a:pt x="103" y="99"/>
                  </a:cubicBezTo>
                  <a:lnTo>
                    <a:pt x="103" y="111"/>
                  </a:lnTo>
                  <a:close/>
                  <a:moveTo>
                    <a:pt x="103" y="79"/>
                  </a:moveTo>
                  <a:cubicBezTo>
                    <a:pt x="83" y="85"/>
                    <a:pt x="83" y="85"/>
                    <a:pt x="83" y="85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103" y="66"/>
                    <a:pt x="103" y="66"/>
                    <a:pt x="103" y="66"/>
                  </a:cubicBezTo>
                  <a:lnTo>
                    <a:pt x="103" y="79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7"/>
            <p:cNvSpPr>
              <a:spLocks noEditPoints="1"/>
            </p:cNvSpPr>
            <p:nvPr/>
          </p:nvSpPr>
          <p:spPr bwMode="auto">
            <a:xfrm rot="431514">
              <a:off x="4647666" y="2421549"/>
              <a:ext cx="1323372" cy="1771328"/>
            </a:xfrm>
            <a:custGeom>
              <a:avLst/>
              <a:gdLst>
                <a:gd name="T0" fmla="*/ 104 w 191"/>
                <a:gd name="T1" fmla="*/ 43 h 255"/>
                <a:gd name="T2" fmla="*/ 127 w 191"/>
                <a:gd name="T3" fmla="*/ 196 h 255"/>
                <a:gd name="T4" fmla="*/ 84 w 191"/>
                <a:gd name="T5" fmla="*/ 235 h 255"/>
                <a:gd name="T6" fmla="*/ 92 w 191"/>
                <a:gd name="T7" fmla="*/ 212 h 255"/>
                <a:gd name="T8" fmla="*/ 99 w 191"/>
                <a:gd name="T9" fmla="*/ 179 h 255"/>
                <a:gd name="T10" fmla="*/ 43 w 191"/>
                <a:gd name="T11" fmla="*/ 225 h 255"/>
                <a:gd name="T12" fmla="*/ 8 w 191"/>
                <a:gd name="T13" fmla="*/ 148 h 255"/>
                <a:gd name="T14" fmla="*/ 8 w 191"/>
                <a:gd name="T15" fmla="*/ 121 h 255"/>
                <a:gd name="T16" fmla="*/ 40 w 191"/>
                <a:gd name="T17" fmla="*/ 200 h 255"/>
                <a:gd name="T18" fmla="*/ 51 w 191"/>
                <a:gd name="T19" fmla="*/ 213 h 255"/>
                <a:gd name="T20" fmla="*/ 44 w 191"/>
                <a:gd name="T21" fmla="*/ 185 h 255"/>
                <a:gd name="T22" fmla="*/ 51 w 191"/>
                <a:gd name="T23" fmla="*/ 160 h 255"/>
                <a:gd name="T24" fmla="*/ 72 w 191"/>
                <a:gd name="T25" fmla="*/ 53 h 255"/>
                <a:gd name="T26" fmla="*/ 108 w 191"/>
                <a:gd name="T27" fmla="*/ 27 h 255"/>
                <a:gd name="T28" fmla="*/ 43 w 191"/>
                <a:gd name="T29" fmla="*/ 94 h 255"/>
                <a:gd name="T30" fmla="*/ 0 w 191"/>
                <a:gd name="T31" fmla="*/ 65 h 255"/>
                <a:gd name="T32" fmla="*/ 99 w 191"/>
                <a:gd name="T33" fmla="*/ 67 h 255"/>
                <a:gd name="T34" fmla="*/ 79 w 191"/>
                <a:gd name="T35" fmla="*/ 85 h 255"/>
                <a:gd name="T36" fmla="*/ 99 w 191"/>
                <a:gd name="T37" fmla="*/ 67 h 255"/>
                <a:gd name="T38" fmla="*/ 79 w 191"/>
                <a:gd name="T39" fmla="*/ 118 h 255"/>
                <a:gd name="T40" fmla="*/ 99 w 191"/>
                <a:gd name="T41" fmla="*/ 99 h 255"/>
                <a:gd name="T42" fmla="*/ 79 w 191"/>
                <a:gd name="T43" fmla="*/ 138 h 255"/>
                <a:gd name="T44" fmla="*/ 99 w 191"/>
                <a:gd name="T45" fmla="*/ 144 h 255"/>
                <a:gd name="T46" fmla="*/ 79 w 191"/>
                <a:gd name="T47" fmla="*/ 138 h 255"/>
                <a:gd name="T48" fmla="*/ 191 w 191"/>
                <a:gd name="T49" fmla="*/ 33 h 255"/>
                <a:gd name="T50" fmla="*/ 191 w 191"/>
                <a:gd name="T51" fmla="*/ 57 h 255"/>
                <a:gd name="T52" fmla="*/ 191 w 191"/>
                <a:gd name="T53" fmla="*/ 171 h 255"/>
                <a:gd name="T54" fmla="*/ 142 w 191"/>
                <a:gd name="T55" fmla="*/ 215 h 255"/>
                <a:gd name="T56" fmla="*/ 151 w 191"/>
                <a:gd name="T57" fmla="*/ 191 h 255"/>
                <a:gd name="T58" fmla="*/ 160 w 191"/>
                <a:gd name="T59" fmla="*/ 141 h 255"/>
                <a:gd name="T60" fmla="*/ 128 w 191"/>
                <a:gd name="T61" fmla="*/ 94 h 255"/>
                <a:gd name="T62" fmla="*/ 160 w 191"/>
                <a:gd name="T63" fmla="*/ 132 h 255"/>
                <a:gd name="T64" fmla="*/ 131 w 191"/>
                <a:gd name="T65" fmla="*/ 76 h 255"/>
                <a:gd name="T66" fmla="*/ 160 w 191"/>
                <a:gd name="T67" fmla="*/ 43 h 255"/>
                <a:gd name="T68" fmla="*/ 191 w 191"/>
                <a:gd name="T69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1" h="255">
                  <a:moveTo>
                    <a:pt x="108" y="27"/>
                  </a:moveTo>
                  <a:cubicBezTo>
                    <a:pt x="106" y="33"/>
                    <a:pt x="105" y="39"/>
                    <a:pt x="104" y="43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196"/>
                    <a:pt x="127" y="196"/>
                    <a:pt x="127" y="196"/>
                  </a:cubicBezTo>
                  <a:cubicBezTo>
                    <a:pt x="128" y="213"/>
                    <a:pt x="119" y="224"/>
                    <a:pt x="100" y="230"/>
                  </a:cubicBezTo>
                  <a:cubicBezTo>
                    <a:pt x="84" y="235"/>
                    <a:pt x="84" y="235"/>
                    <a:pt x="84" y="235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92" y="212"/>
                    <a:pt x="92" y="212"/>
                    <a:pt x="92" y="212"/>
                  </a:cubicBezTo>
                  <a:cubicBezTo>
                    <a:pt x="97" y="211"/>
                    <a:pt x="100" y="207"/>
                    <a:pt x="99" y="202"/>
                  </a:cubicBezTo>
                  <a:cubicBezTo>
                    <a:pt x="99" y="179"/>
                    <a:pt x="99" y="179"/>
                    <a:pt x="99" y="179"/>
                  </a:cubicBezTo>
                  <a:cubicBezTo>
                    <a:pt x="90" y="201"/>
                    <a:pt x="71" y="223"/>
                    <a:pt x="43" y="242"/>
                  </a:cubicBezTo>
                  <a:cubicBezTo>
                    <a:pt x="43" y="225"/>
                    <a:pt x="43" y="225"/>
                    <a:pt x="43" y="225"/>
                  </a:cubicBezTo>
                  <a:cubicBezTo>
                    <a:pt x="33" y="235"/>
                    <a:pt x="21" y="245"/>
                    <a:pt x="8" y="255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8" y="121"/>
                    <a:pt x="8" y="121"/>
                    <a:pt x="8" y="121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200"/>
                    <a:pt x="40" y="200"/>
                    <a:pt x="40" y="200"/>
                  </a:cubicBezTo>
                  <a:cubicBezTo>
                    <a:pt x="43" y="197"/>
                    <a:pt x="47" y="194"/>
                    <a:pt x="51" y="189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61" y="201"/>
                    <a:pt x="69" y="188"/>
                    <a:pt x="75" y="175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51" y="160"/>
                    <a:pt x="51" y="160"/>
                    <a:pt x="51" y="160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3" y="49"/>
                    <a:pt x="74" y="44"/>
                    <a:pt x="75" y="38"/>
                  </a:cubicBezTo>
                  <a:lnTo>
                    <a:pt x="108" y="27"/>
                  </a:lnTo>
                  <a:close/>
                  <a:moveTo>
                    <a:pt x="29" y="55"/>
                  </a:moveTo>
                  <a:cubicBezTo>
                    <a:pt x="37" y="69"/>
                    <a:pt x="41" y="82"/>
                    <a:pt x="43" y="9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10" y="89"/>
                    <a:pt x="6" y="76"/>
                    <a:pt x="0" y="65"/>
                  </a:cubicBezTo>
                  <a:lnTo>
                    <a:pt x="29" y="55"/>
                  </a:lnTo>
                  <a:close/>
                  <a:moveTo>
                    <a:pt x="99" y="67"/>
                  </a:moveTo>
                  <a:cubicBezTo>
                    <a:pt x="79" y="73"/>
                    <a:pt x="79" y="73"/>
                    <a:pt x="79" y="73"/>
                  </a:cubicBezTo>
                  <a:cubicBezTo>
                    <a:pt x="79" y="85"/>
                    <a:pt x="79" y="85"/>
                    <a:pt x="79" y="85"/>
                  </a:cubicBezTo>
                  <a:cubicBezTo>
                    <a:pt x="99" y="79"/>
                    <a:pt x="99" y="79"/>
                    <a:pt x="99" y="79"/>
                  </a:cubicBezTo>
                  <a:lnTo>
                    <a:pt x="99" y="67"/>
                  </a:lnTo>
                  <a:close/>
                  <a:moveTo>
                    <a:pt x="79" y="105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99"/>
                    <a:pt x="99" y="99"/>
                    <a:pt x="99" y="99"/>
                  </a:cubicBezTo>
                  <a:lnTo>
                    <a:pt x="79" y="105"/>
                  </a:lnTo>
                  <a:close/>
                  <a:moveTo>
                    <a:pt x="79" y="138"/>
                  </a:moveTo>
                  <a:cubicBezTo>
                    <a:pt x="79" y="151"/>
                    <a:pt x="79" y="151"/>
                    <a:pt x="79" y="151"/>
                  </a:cubicBezTo>
                  <a:cubicBezTo>
                    <a:pt x="99" y="144"/>
                    <a:pt x="99" y="144"/>
                    <a:pt x="99" y="144"/>
                  </a:cubicBezTo>
                  <a:cubicBezTo>
                    <a:pt x="99" y="131"/>
                    <a:pt x="99" y="131"/>
                    <a:pt x="99" y="131"/>
                  </a:cubicBezTo>
                  <a:lnTo>
                    <a:pt x="79" y="138"/>
                  </a:lnTo>
                  <a:close/>
                  <a:moveTo>
                    <a:pt x="191" y="0"/>
                  </a:moveTo>
                  <a:cubicBezTo>
                    <a:pt x="191" y="33"/>
                    <a:pt x="191" y="33"/>
                    <a:pt x="191" y="33"/>
                  </a:cubicBezTo>
                  <a:cubicBezTo>
                    <a:pt x="191" y="33"/>
                    <a:pt x="191" y="33"/>
                    <a:pt x="191" y="33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171"/>
                    <a:pt x="191" y="171"/>
                    <a:pt x="191" y="171"/>
                  </a:cubicBezTo>
                  <a:cubicBezTo>
                    <a:pt x="191" y="190"/>
                    <a:pt x="182" y="203"/>
                    <a:pt x="163" y="208"/>
                  </a:cubicBezTo>
                  <a:cubicBezTo>
                    <a:pt x="142" y="215"/>
                    <a:pt x="142" y="215"/>
                    <a:pt x="142" y="215"/>
                  </a:cubicBezTo>
                  <a:cubicBezTo>
                    <a:pt x="142" y="193"/>
                    <a:pt x="142" y="193"/>
                    <a:pt x="142" y="193"/>
                  </a:cubicBezTo>
                  <a:cubicBezTo>
                    <a:pt x="151" y="191"/>
                    <a:pt x="151" y="191"/>
                    <a:pt x="151" y="191"/>
                  </a:cubicBezTo>
                  <a:cubicBezTo>
                    <a:pt x="158" y="189"/>
                    <a:pt x="161" y="185"/>
                    <a:pt x="160" y="180"/>
                  </a:cubicBezTo>
                  <a:cubicBezTo>
                    <a:pt x="160" y="141"/>
                    <a:pt x="160" y="141"/>
                    <a:pt x="160" y="141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5" y="134"/>
                    <a:pt x="133" y="116"/>
                    <a:pt x="128" y="94"/>
                  </a:cubicBezTo>
                  <a:cubicBezTo>
                    <a:pt x="150" y="87"/>
                    <a:pt x="150" y="87"/>
                    <a:pt x="150" y="87"/>
                  </a:cubicBezTo>
                  <a:cubicBezTo>
                    <a:pt x="155" y="104"/>
                    <a:pt x="159" y="120"/>
                    <a:pt x="160" y="132"/>
                  </a:cubicBezTo>
                  <a:cubicBezTo>
                    <a:pt x="160" y="67"/>
                    <a:pt x="160" y="67"/>
                    <a:pt x="160" y="67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53"/>
                    <a:pt x="131" y="53"/>
                    <a:pt x="131" y="53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10"/>
                    <a:pt x="160" y="10"/>
                    <a:pt x="160" y="10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8"/>
            <p:cNvSpPr>
              <a:spLocks noEditPoints="1"/>
            </p:cNvSpPr>
            <p:nvPr/>
          </p:nvSpPr>
          <p:spPr bwMode="auto">
            <a:xfrm rot="431514">
              <a:off x="6227386" y="2203592"/>
              <a:ext cx="1592731" cy="1648360"/>
            </a:xfrm>
            <a:custGeom>
              <a:avLst/>
              <a:gdLst>
                <a:gd name="T0" fmla="*/ 8 w 230"/>
                <a:gd name="T1" fmla="*/ 84 h 237"/>
                <a:gd name="T2" fmla="*/ 8 w 230"/>
                <a:gd name="T3" fmla="*/ 59 h 237"/>
                <a:gd name="T4" fmla="*/ 87 w 230"/>
                <a:gd name="T5" fmla="*/ 34 h 237"/>
                <a:gd name="T6" fmla="*/ 87 w 230"/>
                <a:gd name="T7" fmla="*/ 58 h 237"/>
                <a:gd name="T8" fmla="*/ 77 w 230"/>
                <a:gd name="T9" fmla="*/ 61 h 237"/>
                <a:gd name="T10" fmla="*/ 77 w 230"/>
                <a:gd name="T11" fmla="*/ 170 h 237"/>
                <a:gd name="T12" fmla="*/ 87 w 230"/>
                <a:gd name="T13" fmla="*/ 164 h 237"/>
                <a:gd name="T14" fmla="*/ 87 w 230"/>
                <a:gd name="T15" fmla="*/ 188 h 237"/>
                <a:gd name="T16" fmla="*/ 77 w 230"/>
                <a:gd name="T17" fmla="*/ 194 h 237"/>
                <a:gd name="T18" fmla="*/ 77 w 230"/>
                <a:gd name="T19" fmla="*/ 228 h 237"/>
                <a:gd name="T20" fmla="*/ 50 w 230"/>
                <a:gd name="T21" fmla="*/ 237 h 237"/>
                <a:gd name="T22" fmla="*/ 50 w 230"/>
                <a:gd name="T23" fmla="*/ 209 h 237"/>
                <a:gd name="T24" fmla="*/ 0 w 230"/>
                <a:gd name="T25" fmla="*/ 231 h 237"/>
                <a:gd name="T26" fmla="*/ 0 w 230"/>
                <a:gd name="T27" fmla="*/ 204 h 237"/>
                <a:gd name="T28" fmla="*/ 4 w 230"/>
                <a:gd name="T29" fmla="*/ 201 h 237"/>
                <a:gd name="T30" fmla="*/ 8 w 230"/>
                <a:gd name="T31" fmla="*/ 200 h 237"/>
                <a:gd name="T32" fmla="*/ 8 w 230"/>
                <a:gd name="T33" fmla="*/ 84 h 237"/>
                <a:gd name="T34" fmla="*/ 36 w 230"/>
                <a:gd name="T35" fmla="*/ 74 h 237"/>
                <a:gd name="T36" fmla="*/ 36 w 230"/>
                <a:gd name="T37" fmla="*/ 95 h 237"/>
                <a:gd name="T38" fmla="*/ 50 w 230"/>
                <a:gd name="T39" fmla="*/ 90 h 237"/>
                <a:gd name="T40" fmla="*/ 50 w 230"/>
                <a:gd name="T41" fmla="*/ 70 h 237"/>
                <a:gd name="T42" fmla="*/ 36 w 230"/>
                <a:gd name="T43" fmla="*/ 74 h 237"/>
                <a:gd name="T44" fmla="*/ 36 w 230"/>
                <a:gd name="T45" fmla="*/ 118 h 237"/>
                <a:gd name="T46" fmla="*/ 36 w 230"/>
                <a:gd name="T47" fmla="*/ 141 h 237"/>
                <a:gd name="T48" fmla="*/ 50 w 230"/>
                <a:gd name="T49" fmla="*/ 136 h 237"/>
                <a:gd name="T50" fmla="*/ 50 w 230"/>
                <a:gd name="T51" fmla="*/ 114 h 237"/>
                <a:gd name="T52" fmla="*/ 36 w 230"/>
                <a:gd name="T53" fmla="*/ 118 h 237"/>
                <a:gd name="T54" fmla="*/ 36 w 230"/>
                <a:gd name="T55" fmla="*/ 189 h 237"/>
                <a:gd name="T56" fmla="*/ 50 w 230"/>
                <a:gd name="T57" fmla="*/ 183 h 237"/>
                <a:gd name="T58" fmla="*/ 50 w 230"/>
                <a:gd name="T59" fmla="*/ 160 h 237"/>
                <a:gd name="T60" fmla="*/ 36 w 230"/>
                <a:gd name="T61" fmla="*/ 165 h 237"/>
                <a:gd name="T62" fmla="*/ 36 w 230"/>
                <a:gd name="T63" fmla="*/ 189 h 237"/>
                <a:gd name="T64" fmla="*/ 95 w 230"/>
                <a:gd name="T65" fmla="*/ 157 h 237"/>
                <a:gd name="T66" fmla="*/ 137 w 230"/>
                <a:gd name="T67" fmla="*/ 156 h 237"/>
                <a:gd name="T68" fmla="*/ 156 w 230"/>
                <a:gd name="T69" fmla="*/ 116 h 237"/>
                <a:gd name="T70" fmla="*/ 88 w 230"/>
                <a:gd name="T71" fmla="*/ 138 h 237"/>
                <a:gd name="T72" fmla="*/ 88 w 230"/>
                <a:gd name="T73" fmla="*/ 114 h 237"/>
                <a:gd name="T74" fmla="*/ 129 w 230"/>
                <a:gd name="T75" fmla="*/ 100 h 237"/>
                <a:gd name="T76" fmla="*/ 122 w 230"/>
                <a:gd name="T77" fmla="*/ 75 h 237"/>
                <a:gd name="T78" fmla="*/ 81 w 230"/>
                <a:gd name="T79" fmla="*/ 110 h 237"/>
                <a:gd name="T80" fmla="*/ 81 w 230"/>
                <a:gd name="T81" fmla="*/ 87 h 237"/>
                <a:gd name="T82" fmla="*/ 125 w 230"/>
                <a:gd name="T83" fmla="*/ 12 h 237"/>
                <a:gd name="T84" fmla="*/ 161 w 230"/>
                <a:gd name="T85" fmla="*/ 0 h 237"/>
                <a:gd name="T86" fmla="*/ 230 w 230"/>
                <a:gd name="T87" fmla="*/ 43 h 237"/>
                <a:gd name="T88" fmla="*/ 230 w 230"/>
                <a:gd name="T89" fmla="*/ 65 h 237"/>
                <a:gd name="T90" fmla="*/ 142 w 230"/>
                <a:gd name="T91" fmla="*/ 47 h 237"/>
                <a:gd name="T92" fmla="*/ 123 w 230"/>
                <a:gd name="T93" fmla="*/ 73 h 237"/>
                <a:gd name="T94" fmla="*/ 152 w 230"/>
                <a:gd name="T95" fmla="*/ 64 h 237"/>
                <a:gd name="T96" fmla="*/ 161 w 230"/>
                <a:gd name="T97" fmla="*/ 90 h 237"/>
                <a:gd name="T98" fmla="*/ 197 w 230"/>
                <a:gd name="T99" fmla="*/ 78 h 237"/>
                <a:gd name="T100" fmla="*/ 197 w 230"/>
                <a:gd name="T101" fmla="*/ 103 h 237"/>
                <a:gd name="T102" fmla="*/ 165 w 230"/>
                <a:gd name="T103" fmla="*/ 160 h 237"/>
                <a:gd name="T104" fmla="*/ 184 w 230"/>
                <a:gd name="T105" fmla="*/ 164 h 237"/>
                <a:gd name="T106" fmla="*/ 184 w 230"/>
                <a:gd name="T107" fmla="*/ 198 h 237"/>
                <a:gd name="T108" fmla="*/ 95 w 230"/>
                <a:gd name="T109" fmla="*/ 185 h 237"/>
                <a:gd name="T110" fmla="*/ 95 w 230"/>
                <a:gd name="T111" fmla="*/ 15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0" h="237">
                  <a:moveTo>
                    <a:pt x="8" y="84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87" y="34"/>
                    <a:pt x="87" y="34"/>
                    <a:pt x="87" y="34"/>
                  </a:cubicBezTo>
                  <a:cubicBezTo>
                    <a:pt x="87" y="58"/>
                    <a:pt x="87" y="58"/>
                    <a:pt x="87" y="58"/>
                  </a:cubicBezTo>
                  <a:cubicBezTo>
                    <a:pt x="77" y="61"/>
                    <a:pt x="77" y="61"/>
                    <a:pt x="77" y="61"/>
                  </a:cubicBezTo>
                  <a:cubicBezTo>
                    <a:pt x="77" y="170"/>
                    <a:pt x="77" y="170"/>
                    <a:pt x="77" y="170"/>
                  </a:cubicBezTo>
                  <a:cubicBezTo>
                    <a:pt x="81" y="167"/>
                    <a:pt x="84" y="165"/>
                    <a:pt x="87" y="164"/>
                  </a:cubicBezTo>
                  <a:cubicBezTo>
                    <a:pt x="87" y="188"/>
                    <a:pt x="87" y="188"/>
                    <a:pt x="87" y="188"/>
                  </a:cubicBezTo>
                  <a:cubicBezTo>
                    <a:pt x="84" y="190"/>
                    <a:pt x="81" y="192"/>
                    <a:pt x="77" y="194"/>
                  </a:cubicBezTo>
                  <a:cubicBezTo>
                    <a:pt x="77" y="228"/>
                    <a:pt x="77" y="228"/>
                    <a:pt x="77" y="228"/>
                  </a:cubicBezTo>
                  <a:cubicBezTo>
                    <a:pt x="50" y="237"/>
                    <a:pt x="50" y="237"/>
                    <a:pt x="50" y="237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35" y="217"/>
                    <a:pt x="18" y="224"/>
                    <a:pt x="0" y="231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1" y="203"/>
                    <a:pt x="2" y="202"/>
                    <a:pt x="4" y="201"/>
                  </a:cubicBezTo>
                  <a:cubicBezTo>
                    <a:pt x="6" y="201"/>
                    <a:pt x="8" y="200"/>
                    <a:pt x="8" y="200"/>
                  </a:cubicBezTo>
                  <a:cubicBezTo>
                    <a:pt x="8" y="84"/>
                    <a:pt x="8" y="84"/>
                    <a:pt x="8" y="84"/>
                  </a:cubicBezTo>
                  <a:close/>
                  <a:moveTo>
                    <a:pt x="36" y="74"/>
                  </a:moveTo>
                  <a:cubicBezTo>
                    <a:pt x="36" y="95"/>
                    <a:pt x="36" y="95"/>
                    <a:pt x="36" y="95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70"/>
                    <a:pt x="50" y="70"/>
                    <a:pt x="50" y="70"/>
                  </a:cubicBezTo>
                  <a:lnTo>
                    <a:pt x="36" y="74"/>
                  </a:lnTo>
                  <a:close/>
                  <a:moveTo>
                    <a:pt x="36" y="118"/>
                  </a:moveTo>
                  <a:cubicBezTo>
                    <a:pt x="36" y="141"/>
                    <a:pt x="36" y="141"/>
                    <a:pt x="36" y="141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50" y="114"/>
                    <a:pt x="50" y="114"/>
                    <a:pt x="50" y="114"/>
                  </a:cubicBezTo>
                  <a:lnTo>
                    <a:pt x="36" y="118"/>
                  </a:lnTo>
                  <a:close/>
                  <a:moveTo>
                    <a:pt x="36" y="189"/>
                  </a:moveTo>
                  <a:cubicBezTo>
                    <a:pt x="41" y="188"/>
                    <a:pt x="46" y="185"/>
                    <a:pt x="50" y="183"/>
                  </a:cubicBezTo>
                  <a:cubicBezTo>
                    <a:pt x="50" y="160"/>
                    <a:pt x="50" y="160"/>
                    <a:pt x="50" y="160"/>
                  </a:cubicBezTo>
                  <a:cubicBezTo>
                    <a:pt x="36" y="165"/>
                    <a:pt x="36" y="165"/>
                    <a:pt x="36" y="165"/>
                  </a:cubicBezTo>
                  <a:lnTo>
                    <a:pt x="36" y="189"/>
                  </a:lnTo>
                  <a:close/>
                  <a:moveTo>
                    <a:pt x="95" y="157"/>
                  </a:moveTo>
                  <a:cubicBezTo>
                    <a:pt x="110" y="155"/>
                    <a:pt x="124" y="155"/>
                    <a:pt x="137" y="156"/>
                  </a:cubicBezTo>
                  <a:cubicBezTo>
                    <a:pt x="145" y="144"/>
                    <a:pt x="151" y="131"/>
                    <a:pt x="156" y="116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129" y="100"/>
                    <a:pt x="129" y="100"/>
                    <a:pt x="129" y="100"/>
                  </a:cubicBezTo>
                  <a:cubicBezTo>
                    <a:pt x="128" y="92"/>
                    <a:pt x="126" y="83"/>
                    <a:pt x="122" y="75"/>
                  </a:cubicBezTo>
                  <a:cubicBezTo>
                    <a:pt x="112" y="85"/>
                    <a:pt x="98" y="97"/>
                    <a:pt x="81" y="110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101" y="66"/>
                    <a:pt x="115" y="41"/>
                    <a:pt x="125" y="12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70" y="22"/>
                    <a:pt x="210" y="34"/>
                    <a:pt x="230" y="43"/>
                  </a:cubicBezTo>
                  <a:cubicBezTo>
                    <a:pt x="230" y="65"/>
                    <a:pt x="230" y="65"/>
                    <a:pt x="230" y="65"/>
                  </a:cubicBezTo>
                  <a:cubicBezTo>
                    <a:pt x="202" y="64"/>
                    <a:pt x="156" y="60"/>
                    <a:pt x="142" y="47"/>
                  </a:cubicBezTo>
                  <a:cubicBezTo>
                    <a:pt x="136" y="57"/>
                    <a:pt x="130" y="65"/>
                    <a:pt x="123" y="73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6" y="73"/>
                    <a:pt x="159" y="81"/>
                    <a:pt x="161" y="90"/>
                  </a:cubicBezTo>
                  <a:cubicBezTo>
                    <a:pt x="197" y="78"/>
                    <a:pt x="197" y="78"/>
                    <a:pt x="197" y="78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87" y="125"/>
                    <a:pt x="177" y="144"/>
                    <a:pt x="165" y="160"/>
                  </a:cubicBezTo>
                  <a:cubicBezTo>
                    <a:pt x="171" y="161"/>
                    <a:pt x="177" y="163"/>
                    <a:pt x="184" y="164"/>
                  </a:cubicBezTo>
                  <a:cubicBezTo>
                    <a:pt x="184" y="198"/>
                    <a:pt x="184" y="198"/>
                    <a:pt x="184" y="198"/>
                  </a:cubicBezTo>
                  <a:cubicBezTo>
                    <a:pt x="159" y="190"/>
                    <a:pt x="129" y="185"/>
                    <a:pt x="95" y="185"/>
                  </a:cubicBezTo>
                  <a:lnTo>
                    <a:pt x="95" y="157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Freeform 9"/>
            <p:cNvSpPr>
              <a:spLocks noEditPoints="1"/>
            </p:cNvSpPr>
            <p:nvPr/>
          </p:nvSpPr>
          <p:spPr bwMode="auto">
            <a:xfrm rot="431514">
              <a:off x="7924190" y="1083313"/>
              <a:ext cx="4330238" cy="2611610"/>
            </a:xfrm>
            <a:custGeom>
              <a:avLst/>
              <a:gdLst>
                <a:gd name="T0" fmla="*/ 0 w 625"/>
                <a:gd name="T1" fmla="*/ 376 h 376"/>
                <a:gd name="T2" fmla="*/ 0 w 625"/>
                <a:gd name="T3" fmla="*/ 208 h 376"/>
                <a:gd name="T4" fmla="*/ 73 w 625"/>
                <a:gd name="T5" fmla="*/ 185 h 376"/>
                <a:gd name="T6" fmla="*/ 73 w 625"/>
                <a:gd name="T7" fmla="*/ 322 h 376"/>
                <a:gd name="T8" fmla="*/ 43 w 625"/>
                <a:gd name="T9" fmla="*/ 361 h 376"/>
                <a:gd name="T10" fmla="*/ 0 w 625"/>
                <a:gd name="T11" fmla="*/ 376 h 376"/>
                <a:gd name="T12" fmla="*/ 43 w 625"/>
                <a:gd name="T13" fmla="*/ 331 h 376"/>
                <a:gd name="T14" fmla="*/ 43 w 625"/>
                <a:gd name="T15" fmla="*/ 217 h 376"/>
                <a:gd name="T16" fmla="*/ 31 w 625"/>
                <a:gd name="T17" fmla="*/ 221 h 376"/>
                <a:gd name="T18" fmla="*/ 31 w 625"/>
                <a:gd name="T19" fmla="*/ 343 h 376"/>
                <a:gd name="T20" fmla="*/ 36 w 625"/>
                <a:gd name="T21" fmla="*/ 341 h 376"/>
                <a:gd name="T22" fmla="*/ 43 w 625"/>
                <a:gd name="T23" fmla="*/ 331 h 376"/>
                <a:gd name="T24" fmla="*/ 625 w 625"/>
                <a:gd name="T25" fmla="*/ 24 h 376"/>
                <a:gd name="T26" fmla="*/ 121 w 625"/>
                <a:gd name="T27" fmla="*/ 187 h 376"/>
                <a:gd name="T28" fmla="*/ 121 w 625"/>
                <a:gd name="T29" fmla="*/ 219 h 376"/>
                <a:gd name="T30" fmla="*/ 197 w 625"/>
                <a:gd name="T31" fmla="*/ 194 h 376"/>
                <a:gd name="T32" fmla="*/ 197 w 625"/>
                <a:gd name="T33" fmla="*/ 219 h 376"/>
                <a:gd name="T34" fmla="*/ 175 w 625"/>
                <a:gd name="T35" fmla="*/ 226 h 376"/>
                <a:gd name="T36" fmla="*/ 175 w 625"/>
                <a:gd name="T37" fmla="*/ 334 h 376"/>
                <a:gd name="T38" fmla="*/ 140 w 625"/>
                <a:gd name="T39" fmla="*/ 346 h 376"/>
                <a:gd name="T40" fmla="*/ 140 w 625"/>
                <a:gd name="T41" fmla="*/ 237 h 376"/>
                <a:gd name="T42" fmla="*/ 121 w 625"/>
                <a:gd name="T43" fmla="*/ 243 h 376"/>
                <a:gd name="T44" fmla="*/ 121 w 625"/>
                <a:gd name="T45" fmla="*/ 283 h 376"/>
                <a:gd name="T46" fmla="*/ 72 w 625"/>
                <a:gd name="T47" fmla="*/ 373 h 376"/>
                <a:gd name="T48" fmla="*/ 72 w 625"/>
                <a:gd name="T49" fmla="*/ 350 h 376"/>
                <a:gd name="T50" fmla="*/ 85 w 625"/>
                <a:gd name="T51" fmla="*/ 302 h 376"/>
                <a:gd name="T52" fmla="*/ 85 w 625"/>
                <a:gd name="T53" fmla="*/ 174 h 376"/>
                <a:gd name="T54" fmla="*/ 623 w 625"/>
                <a:gd name="T55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25" h="376">
                  <a:moveTo>
                    <a:pt x="0" y="376"/>
                  </a:moveTo>
                  <a:cubicBezTo>
                    <a:pt x="0" y="208"/>
                    <a:pt x="0" y="208"/>
                    <a:pt x="0" y="208"/>
                  </a:cubicBezTo>
                  <a:cubicBezTo>
                    <a:pt x="73" y="185"/>
                    <a:pt x="73" y="185"/>
                    <a:pt x="73" y="185"/>
                  </a:cubicBezTo>
                  <a:cubicBezTo>
                    <a:pt x="73" y="322"/>
                    <a:pt x="73" y="322"/>
                    <a:pt x="73" y="322"/>
                  </a:cubicBezTo>
                  <a:cubicBezTo>
                    <a:pt x="74" y="343"/>
                    <a:pt x="64" y="356"/>
                    <a:pt x="43" y="361"/>
                  </a:cubicBezTo>
                  <a:lnTo>
                    <a:pt x="0" y="376"/>
                  </a:lnTo>
                  <a:close/>
                  <a:moveTo>
                    <a:pt x="43" y="331"/>
                  </a:moveTo>
                  <a:cubicBezTo>
                    <a:pt x="43" y="217"/>
                    <a:pt x="43" y="217"/>
                    <a:pt x="43" y="217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31" y="343"/>
                    <a:pt x="31" y="343"/>
                    <a:pt x="31" y="343"/>
                  </a:cubicBezTo>
                  <a:cubicBezTo>
                    <a:pt x="36" y="341"/>
                    <a:pt x="36" y="341"/>
                    <a:pt x="36" y="341"/>
                  </a:cubicBezTo>
                  <a:cubicBezTo>
                    <a:pt x="41" y="340"/>
                    <a:pt x="44" y="336"/>
                    <a:pt x="43" y="331"/>
                  </a:cubicBezTo>
                  <a:close/>
                  <a:moveTo>
                    <a:pt x="625" y="24"/>
                  </a:moveTo>
                  <a:cubicBezTo>
                    <a:pt x="121" y="187"/>
                    <a:pt x="121" y="187"/>
                    <a:pt x="121" y="187"/>
                  </a:cubicBezTo>
                  <a:cubicBezTo>
                    <a:pt x="121" y="219"/>
                    <a:pt x="121" y="219"/>
                    <a:pt x="121" y="219"/>
                  </a:cubicBezTo>
                  <a:cubicBezTo>
                    <a:pt x="197" y="194"/>
                    <a:pt x="197" y="194"/>
                    <a:pt x="197" y="194"/>
                  </a:cubicBezTo>
                  <a:cubicBezTo>
                    <a:pt x="197" y="219"/>
                    <a:pt x="197" y="219"/>
                    <a:pt x="197" y="219"/>
                  </a:cubicBezTo>
                  <a:cubicBezTo>
                    <a:pt x="175" y="226"/>
                    <a:pt x="175" y="226"/>
                    <a:pt x="175" y="226"/>
                  </a:cubicBezTo>
                  <a:cubicBezTo>
                    <a:pt x="175" y="334"/>
                    <a:pt x="175" y="334"/>
                    <a:pt x="175" y="334"/>
                  </a:cubicBezTo>
                  <a:cubicBezTo>
                    <a:pt x="140" y="346"/>
                    <a:pt x="140" y="346"/>
                    <a:pt x="140" y="346"/>
                  </a:cubicBezTo>
                  <a:cubicBezTo>
                    <a:pt x="140" y="237"/>
                    <a:pt x="140" y="237"/>
                    <a:pt x="140" y="237"/>
                  </a:cubicBezTo>
                  <a:cubicBezTo>
                    <a:pt x="121" y="243"/>
                    <a:pt x="121" y="243"/>
                    <a:pt x="121" y="243"/>
                  </a:cubicBezTo>
                  <a:cubicBezTo>
                    <a:pt x="121" y="283"/>
                    <a:pt x="121" y="283"/>
                    <a:pt x="121" y="283"/>
                  </a:cubicBezTo>
                  <a:cubicBezTo>
                    <a:pt x="122" y="320"/>
                    <a:pt x="106" y="350"/>
                    <a:pt x="72" y="373"/>
                  </a:cubicBezTo>
                  <a:cubicBezTo>
                    <a:pt x="72" y="350"/>
                    <a:pt x="72" y="350"/>
                    <a:pt x="72" y="350"/>
                  </a:cubicBezTo>
                  <a:cubicBezTo>
                    <a:pt x="82" y="335"/>
                    <a:pt x="86" y="319"/>
                    <a:pt x="85" y="302"/>
                  </a:cubicBezTo>
                  <a:cubicBezTo>
                    <a:pt x="85" y="174"/>
                    <a:pt x="85" y="174"/>
                    <a:pt x="85" y="174"/>
                  </a:cubicBezTo>
                  <a:cubicBezTo>
                    <a:pt x="623" y="0"/>
                    <a:pt x="623" y="0"/>
                    <a:pt x="623" y="0"/>
                  </a:cubicBezTo>
                </a:path>
              </a:pathLst>
            </a:custGeom>
            <a:solidFill>
              <a:srgbClr val="DE2A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11"/>
            <p:cNvSpPr>
              <a:spLocks/>
            </p:cNvSpPr>
            <p:nvPr/>
          </p:nvSpPr>
          <p:spPr bwMode="auto">
            <a:xfrm rot="431514">
              <a:off x="4422645" y="3065364"/>
              <a:ext cx="283999" cy="289854"/>
            </a:xfrm>
            <a:custGeom>
              <a:avLst/>
              <a:gdLst>
                <a:gd name="T0" fmla="*/ 0 w 97"/>
                <a:gd name="T1" fmla="*/ 0 h 99"/>
                <a:gd name="T2" fmla="*/ 97 w 97"/>
                <a:gd name="T3" fmla="*/ 35 h 99"/>
                <a:gd name="T4" fmla="*/ 97 w 97"/>
                <a:gd name="T5" fmla="*/ 99 h 99"/>
                <a:gd name="T6" fmla="*/ 0 w 97"/>
                <a:gd name="T7" fmla="*/ 64 h 99"/>
                <a:gd name="T8" fmla="*/ 0 w 97"/>
                <a:gd name="T9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99">
                  <a:moveTo>
                    <a:pt x="0" y="0"/>
                  </a:moveTo>
                  <a:lnTo>
                    <a:pt x="97" y="35"/>
                  </a:lnTo>
                  <a:lnTo>
                    <a:pt x="97" y="99"/>
                  </a:lnTo>
                  <a:lnTo>
                    <a:pt x="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12"/>
            <p:cNvSpPr>
              <a:spLocks/>
            </p:cNvSpPr>
            <p:nvPr/>
          </p:nvSpPr>
          <p:spPr bwMode="auto">
            <a:xfrm rot="431514">
              <a:off x="6048528" y="2506016"/>
              <a:ext cx="269359" cy="474306"/>
            </a:xfrm>
            <a:custGeom>
              <a:avLst/>
              <a:gdLst>
                <a:gd name="T0" fmla="*/ 92 w 92"/>
                <a:gd name="T1" fmla="*/ 0 h 162"/>
                <a:gd name="T2" fmla="*/ 0 w 92"/>
                <a:gd name="T3" fmla="*/ 98 h 162"/>
                <a:gd name="T4" fmla="*/ 0 w 92"/>
                <a:gd name="T5" fmla="*/ 162 h 162"/>
                <a:gd name="T6" fmla="*/ 92 w 92"/>
                <a:gd name="T7" fmla="*/ 64 h 162"/>
                <a:gd name="T8" fmla="*/ 92 w 92"/>
                <a:gd name="T9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62">
                  <a:moveTo>
                    <a:pt x="92" y="0"/>
                  </a:moveTo>
                  <a:lnTo>
                    <a:pt x="0" y="98"/>
                  </a:lnTo>
                  <a:lnTo>
                    <a:pt x="0" y="162"/>
                  </a:lnTo>
                  <a:lnTo>
                    <a:pt x="92" y="64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 rot="20933921">
            <a:off x="-66558" y="3970319"/>
            <a:ext cx="3156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085D0"/>
                </a:solidFill>
                <a:cs typeface="+mn-ea"/>
                <a:sym typeface="+mn-lt"/>
              </a:rPr>
              <a:t>进攻时刻 不胜不归</a:t>
            </a:r>
          </a:p>
        </p:txBody>
      </p:sp>
      <p:sp>
        <p:nvSpPr>
          <p:cNvPr id="71" name="矩形 70"/>
          <p:cNvSpPr/>
          <p:nvPr/>
        </p:nvSpPr>
        <p:spPr>
          <a:xfrm rot="20909737">
            <a:off x="9673285" y="2071536"/>
            <a:ext cx="2146742" cy="75815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zh-CN" altLang="en-US" sz="4800" spc="300" dirty="0">
                <a:solidFill>
                  <a:srgbClr val="DE2A2A"/>
                </a:solidFill>
                <a:cs typeface="+mn-ea"/>
                <a:sym typeface="+mn-lt"/>
              </a:rPr>
              <a:t>和庆旺</a:t>
            </a:r>
          </a:p>
        </p:txBody>
      </p:sp>
    </p:spTree>
    <p:extLst>
      <p:ext uri="{BB962C8B-B14F-4D97-AF65-F5344CB8AC3E}">
        <p14:creationId xmlns:p14="http://schemas.microsoft.com/office/powerpoint/2010/main" val="54370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6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6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5" grpId="0"/>
      <p:bldP spid="70" grpId="0"/>
      <p:bldP spid="7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小小草店铺中的素材\Y3030-30套合集+文艺唯美风格（把时间改成了2016）\扫一扫更多惊喜等着您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46" y="57729"/>
            <a:ext cx="11914909" cy="674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6287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1708329" y="343638"/>
            <a:ext cx="21467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>
                <a:solidFill>
                  <a:srgbClr val="0085D0"/>
                </a:solidFill>
                <a:cs typeface="+mn-ea"/>
                <a:sym typeface="+mn-lt"/>
              </a:rPr>
              <a:t>目录页</a:t>
            </a:r>
          </a:p>
        </p:txBody>
      </p:sp>
      <p:sp>
        <p:nvSpPr>
          <p:cNvPr id="128" name="矩形 127"/>
          <p:cNvSpPr/>
          <p:nvPr/>
        </p:nvSpPr>
        <p:spPr>
          <a:xfrm>
            <a:off x="3768880" y="774325"/>
            <a:ext cx="2219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DIRECTORY PAGE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695278" y="1816679"/>
            <a:ext cx="5300308" cy="626940"/>
            <a:chOff x="3608045" y="1816679"/>
            <a:chExt cx="5300308" cy="626940"/>
          </a:xfrm>
        </p:grpSpPr>
        <p:sp>
          <p:nvSpPr>
            <p:cNvPr id="130" name="任意多边形 129"/>
            <p:cNvSpPr/>
            <p:nvPr/>
          </p:nvSpPr>
          <p:spPr>
            <a:xfrm>
              <a:off x="3608045" y="2084669"/>
              <a:ext cx="132883" cy="263959"/>
            </a:xfrm>
            <a:custGeom>
              <a:avLst/>
              <a:gdLst/>
              <a:ahLst/>
              <a:cxnLst/>
              <a:rect l="l" t="t" r="r" b="b"/>
              <a:pathLst>
                <a:path w="300818" h="597545">
                  <a:moveTo>
                    <a:pt x="151841" y="0"/>
                  </a:moveTo>
                  <a:cubicBezTo>
                    <a:pt x="251159" y="0"/>
                    <a:pt x="300818" y="37790"/>
                    <a:pt x="300818" y="113370"/>
                  </a:cubicBezTo>
                  <a:lnTo>
                    <a:pt x="300818" y="491133"/>
                  </a:lnTo>
                  <a:cubicBezTo>
                    <a:pt x="300818" y="524966"/>
                    <a:pt x="286835" y="551160"/>
                    <a:pt x="258867" y="569714"/>
                  </a:cubicBezTo>
                  <a:cubicBezTo>
                    <a:pt x="230900" y="588268"/>
                    <a:pt x="194952" y="597545"/>
                    <a:pt x="151023" y="597545"/>
                  </a:cubicBezTo>
                  <a:cubicBezTo>
                    <a:pt x="105730" y="597545"/>
                    <a:pt x="69236" y="588404"/>
                    <a:pt x="41541" y="570123"/>
                  </a:cubicBezTo>
                  <a:cubicBezTo>
                    <a:pt x="13847" y="551842"/>
                    <a:pt x="0" y="525785"/>
                    <a:pt x="0" y="491951"/>
                  </a:cubicBezTo>
                  <a:lnTo>
                    <a:pt x="0" y="114188"/>
                  </a:lnTo>
                  <a:cubicBezTo>
                    <a:pt x="0" y="38063"/>
                    <a:pt x="50613" y="0"/>
                    <a:pt x="151841" y="0"/>
                  </a:cubicBezTo>
                  <a:close/>
                  <a:moveTo>
                    <a:pt x="151023" y="80627"/>
                  </a:moveTo>
                  <a:cubicBezTo>
                    <a:pt x="136289" y="80627"/>
                    <a:pt x="128922" y="86494"/>
                    <a:pt x="128922" y="98226"/>
                  </a:cubicBezTo>
                  <a:lnTo>
                    <a:pt x="128922" y="498090"/>
                  </a:lnTo>
                  <a:cubicBezTo>
                    <a:pt x="128922" y="509823"/>
                    <a:pt x="136289" y="515689"/>
                    <a:pt x="151023" y="515689"/>
                  </a:cubicBezTo>
                  <a:cubicBezTo>
                    <a:pt x="164938" y="515689"/>
                    <a:pt x="171896" y="509823"/>
                    <a:pt x="171896" y="498090"/>
                  </a:cubicBezTo>
                  <a:lnTo>
                    <a:pt x="171896" y="98226"/>
                  </a:lnTo>
                  <a:cubicBezTo>
                    <a:pt x="171896" y="86494"/>
                    <a:pt x="164938" y="80627"/>
                    <a:pt x="151023" y="8062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任意多边形 130"/>
            <p:cNvSpPr/>
            <p:nvPr/>
          </p:nvSpPr>
          <p:spPr>
            <a:xfrm>
              <a:off x="3784988" y="1903694"/>
              <a:ext cx="134969" cy="444934"/>
            </a:xfrm>
            <a:custGeom>
              <a:avLst/>
              <a:gdLst>
                <a:gd name="connsiteX0" fmla="*/ 50575 w 134969"/>
                <a:gd name="connsiteY0" fmla="*/ 0 h 444934"/>
                <a:gd name="connsiteX1" fmla="*/ 134969 w 134969"/>
                <a:gd name="connsiteY1" fmla="*/ 0 h 444934"/>
                <a:gd name="connsiteX2" fmla="*/ 134969 w 134969"/>
                <a:gd name="connsiteY2" fmla="*/ 350658 h 444934"/>
                <a:gd name="connsiteX3" fmla="*/ 40693 w 134969"/>
                <a:gd name="connsiteY3" fmla="*/ 444934 h 444934"/>
                <a:gd name="connsiteX4" fmla="*/ 37233 w 134969"/>
                <a:gd name="connsiteY4" fmla="*/ 444934 h 444934"/>
                <a:gd name="connsiteX5" fmla="*/ 37233 w 134969"/>
                <a:gd name="connsiteY5" fmla="*/ 118836 h 444934"/>
                <a:gd name="connsiteX6" fmla="*/ 0 w 134969"/>
                <a:gd name="connsiteY6" fmla="*/ 118836 h 444934"/>
                <a:gd name="connsiteX7" fmla="*/ 0 w 134969"/>
                <a:gd name="connsiteY7" fmla="*/ 53988 h 444934"/>
                <a:gd name="connsiteX8" fmla="*/ 35926 w 134969"/>
                <a:gd name="connsiteY8" fmla="*/ 35682 h 444934"/>
                <a:gd name="connsiteX9" fmla="*/ 50575 w 134969"/>
                <a:gd name="connsiteY9" fmla="*/ 0 h 444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969" h="444934">
                  <a:moveTo>
                    <a:pt x="50575" y="0"/>
                  </a:moveTo>
                  <a:lnTo>
                    <a:pt x="134969" y="0"/>
                  </a:lnTo>
                  <a:lnTo>
                    <a:pt x="134969" y="350658"/>
                  </a:lnTo>
                  <a:lnTo>
                    <a:pt x="40693" y="444934"/>
                  </a:lnTo>
                  <a:lnTo>
                    <a:pt x="37233" y="444934"/>
                  </a:lnTo>
                  <a:lnTo>
                    <a:pt x="37233" y="118836"/>
                  </a:lnTo>
                  <a:lnTo>
                    <a:pt x="0" y="118836"/>
                  </a:lnTo>
                  <a:lnTo>
                    <a:pt x="0" y="53988"/>
                  </a:lnTo>
                  <a:cubicBezTo>
                    <a:pt x="14185" y="53988"/>
                    <a:pt x="26161" y="47886"/>
                    <a:pt x="35926" y="35682"/>
                  </a:cubicBezTo>
                  <a:cubicBezTo>
                    <a:pt x="45692" y="23478"/>
                    <a:pt x="50575" y="11584"/>
                    <a:pt x="50575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 flipV="1">
              <a:off x="3824707" y="1816679"/>
              <a:ext cx="528204" cy="52820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矩形 132"/>
            <p:cNvSpPr/>
            <p:nvPr/>
          </p:nvSpPr>
          <p:spPr>
            <a:xfrm>
              <a:off x="4392630" y="1958193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rgbClr val="0085D0"/>
                  </a:solidFill>
                  <a:cs typeface="+mn-ea"/>
                  <a:sym typeface="+mn-lt"/>
                </a:rPr>
                <a:t>个人情况简介</a:t>
              </a:r>
            </a:p>
          </p:txBody>
        </p:sp>
        <p:sp>
          <p:nvSpPr>
            <p:cNvPr id="134" name="矩形 133"/>
            <p:cNvSpPr/>
            <p:nvPr/>
          </p:nvSpPr>
          <p:spPr>
            <a:xfrm>
              <a:off x="6423955" y="2074287"/>
              <a:ext cx="24843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PERSONAL PROFILE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3668905" y="2799960"/>
            <a:ext cx="5487635" cy="613886"/>
            <a:chOff x="3581672" y="2878949"/>
            <a:chExt cx="5487635" cy="613886"/>
          </a:xfrm>
        </p:grpSpPr>
        <p:sp>
          <p:nvSpPr>
            <p:cNvPr id="135" name="任意多边形 134"/>
            <p:cNvSpPr/>
            <p:nvPr/>
          </p:nvSpPr>
          <p:spPr>
            <a:xfrm>
              <a:off x="3740928" y="2967035"/>
              <a:ext cx="223088" cy="448967"/>
            </a:xfrm>
            <a:custGeom>
              <a:avLst/>
              <a:gdLst>
                <a:gd name="connsiteX0" fmla="*/ 110458 w 223088"/>
                <a:gd name="connsiteY0" fmla="*/ 0 h 448967"/>
                <a:gd name="connsiteX1" fmla="*/ 200904 w 223088"/>
                <a:gd name="connsiteY1" fmla="*/ 31492 h 448967"/>
                <a:gd name="connsiteX2" fmla="*/ 223088 w 223088"/>
                <a:gd name="connsiteY2" fmla="*/ 134969 h 448967"/>
                <a:gd name="connsiteX3" fmla="*/ 213469 w 223088"/>
                <a:gd name="connsiteY3" fmla="*/ 181511 h 448967"/>
                <a:gd name="connsiteX4" fmla="*/ 103501 w 223088"/>
                <a:gd name="connsiteY4" fmla="*/ 391877 h 448967"/>
                <a:gd name="connsiteX5" fmla="*/ 107841 w 223088"/>
                <a:gd name="connsiteY5" fmla="*/ 391877 h 448967"/>
                <a:gd name="connsiteX6" fmla="*/ 50751 w 223088"/>
                <a:gd name="connsiteY6" fmla="*/ 448967 h 448967"/>
                <a:gd name="connsiteX7" fmla="*/ 0 w 223088"/>
                <a:gd name="connsiteY7" fmla="*/ 448967 h 448967"/>
                <a:gd name="connsiteX8" fmla="*/ 0 w 223088"/>
                <a:gd name="connsiteY8" fmla="*/ 390015 h 448967"/>
                <a:gd name="connsiteX9" fmla="*/ 109838 w 223088"/>
                <a:gd name="connsiteY9" fmla="*/ 188337 h 448967"/>
                <a:gd name="connsiteX10" fmla="*/ 127834 w 223088"/>
                <a:gd name="connsiteY10" fmla="*/ 98357 h 448967"/>
                <a:gd name="connsiteX11" fmla="*/ 107976 w 223088"/>
                <a:gd name="connsiteY11" fmla="*/ 68571 h 448967"/>
                <a:gd name="connsiteX12" fmla="*/ 87498 w 223088"/>
                <a:gd name="connsiteY12" fmla="*/ 87187 h 448967"/>
                <a:gd name="connsiteX13" fmla="*/ 87498 w 223088"/>
                <a:gd name="connsiteY13" fmla="*/ 163515 h 448967"/>
                <a:gd name="connsiteX14" fmla="*/ 0 w 223088"/>
                <a:gd name="connsiteY14" fmla="*/ 163515 h 448967"/>
                <a:gd name="connsiteX15" fmla="*/ 0 w 223088"/>
                <a:gd name="connsiteY15" fmla="*/ 85946 h 448967"/>
                <a:gd name="connsiteX16" fmla="*/ 110458 w 223088"/>
                <a:gd name="connsiteY16" fmla="*/ 0 h 44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088" h="448967">
                  <a:moveTo>
                    <a:pt x="110458" y="0"/>
                  </a:moveTo>
                  <a:cubicBezTo>
                    <a:pt x="155966" y="0"/>
                    <a:pt x="186114" y="10498"/>
                    <a:pt x="200904" y="31492"/>
                  </a:cubicBezTo>
                  <a:cubicBezTo>
                    <a:pt x="215694" y="52488"/>
                    <a:pt x="223088" y="86980"/>
                    <a:pt x="223088" y="134969"/>
                  </a:cubicBezTo>
                  <a:cubicBezTo>
                    <a:pt x="223088" y="153793"/>
                    <a:pt x="219882" y="169307"/>
                    <a:pt x="213469" y="181511"/>
                  </a:cubicBezTo>
                  <a:lnTo>
                    <a:pt x="103501" y="391877"/>
                  </a:lnTo>
                  <a:lnTo>
                    <a:pt x="107841" y="391877"/>
                  </a:lnTo>
                  <a:lnTo>
                    <a:pt x="50751" y="448967"/>
                  </a:lnTo>
                  <a:lnTo>
                    <a:pt x="0" y="448967"/>
                  </a:lnTo>
                  <a:lnTo>
                    <a:pt x="0" y="390015"/>
                  </a:lnTo>
                  <a:lnTo>
                    <a:pt x="109838" y="188337"/>
                  </a:lnTo>
                  <a:cubicBezTo>
                    <a:pt x="121835" y="166411"/>
                    <a:pt x="127834" y="136417"/>
                    <a:pt x="127834" y="98357"/>
                  </a:cubicBezTo>
                  <a:cubicBezTo>
                    <a:pt x="127834" y="78499"/>
                    <a:pt x="121214" y="68571"/>
                    <a:pt x="107976" y="68571"/>
                  </a:cubicBezTo>
                  <a:cubicBezTo>
                    <a:pt x="94324" y="68571"/>
                    <a:pt x="87498" y="74776"/>
                    <a:pt x="87498" y="87187"/>
                  </a:cubicBezTo>
                  <a:lnTo>
                    <a:pt x="87498" y="163515"/>
                  </a:lnTo>
                  <a:lnTo>
                    <a:pt x="0" y="163515"/>
                  </a:lnTo>
                  <a:lnTo>
                    <a:pt x="0" y="85946"/>
                  </a:lnTo>
                  <a:cubicBezTo>
                    <a:pt x="0" y="28649"/>
                    <a:pt x="36820" y="0"/>
                    <a:pt x="11045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6" name="任意多边形 135"/>
            <p:cNvSpPr/>
            <p:nvPr/>
          </p:nvSpPr>
          <p:spPr>
            <a:xfrm>
              <a:off x="3581672" y="3152043"/>
              <a:ext cx="132883" cy="263959"/>
            </a:xfrm>
            <a:custGeom>
              <a:avLst/>
              <a:gdLst/>
              <a:ahLst/>
              <a:cxnLst/>
              <a:rect l="l" t="t" r="r" b="b"/>
              <a:pathLst>
                <a:path w="300818" h="597545">
                  <a:moveTo>
                    <a:pt x="151841" y="0"/>
                  </a:moveTo>
                  <a:cubicBezTo>
                    <a:pt x="251159" y="0"/>
                    <a:pt x="300818" y="37790"/>
                    <a:pt x="300818" y="113370"/>
                  </a:cubicBezTo>
                  <a:lnTo>
                    <a:pt x="300818" y="491133"/>
                  </a:lnTo>
                  <a:cubicBezTo>
                    <a:pt x="300818" y="524966"/>
                    <a:pt x="286835" y="551160"/>
                    <a:pt x="258867" y="569714"/>
                  </a:cubicBezTo>
                  <a:cubicBezTo>
                    <a:pt x="230900" y="588268"/>
                    <a:pt x="194952" y="597545"/>
                    <a:pt x="151023" y="597545"/>
                  </a:cubicBezTo>
                  <a:cubicBezTo>
                    <a:pt x="105730" y="597545"/>
                    <a:pt x="69236" y="588404"/>
                    <a:pt x="41541" y="570123"/>
                  </a:cubicBezTo>
                  <a:cubicBezTo>
                    <a:pt x="13847" y="551842"/>
                    <a:pt x="0" y="525785"/>
                    <a:pt x="0" y="491951"/>
                  </a:cubicBezTo>
                  <a:lnTo>
                    <a:pt x="0" y="114188"/>
                  </a:lnTo>
                  <a:cubicBezTo>
                    <a:pt x="0" y="38063"/>
                    <a:pt x="50613" y="0"/>
                    <a:pt x="151841" y="0"/>
                  </a:cubicBezTo>
                  <a:close/>
                  <a:moveTo>
                    <a:pt x="151023" y="80627"/>
                  </a:moveTo>
                  <a:cubicBezTo>
                    <a:pt x="136289" y="80627"/>
                    <a:pt x="128922" y="86494"/>
                    <a:pt x="128922" y="98226"/>
                  </a:cubicBezTo>
                  <a:lnTo>
                    <a:pt x="128922" y="498090"/>
                  </a:lnTo>
                  <a:cubicBezTo>
                    <a:pt x="128922" y="509823"/>
                    <a:pt x="136289" y="515689"/>
                    <a:pt x="151023" y="515689"/>
                  </a:cubicBezTo>
                  <a:cubicBezTo>
                    <a:pt x="164938" y="515689"/>
                    <a:pt x="171896" y="509823"/>
                    <a:pt x="171896" y="498090"/>
                  </a:cubicBezTo>
                  <a:lnTo>
                    <a:pt x="171896" y="98226"/>
                  </a:lnTo>
                  <a:cubicBezTo>
                    <a:pt x="171896" y="86494"/>
                    <a:pt x="164938" y="80627"/>
                    <a:pt x="151023" y="8062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37" name="直接连接符 136"/>
            <p:cNvCxnSpPr/>
            <p:nvPr/>
          </p:nvCxnSpPr>
          <p:spPr>
            <a:xfrm flipV="1">
              <a:off x="3796132" y="2878949"/>
              <a:ext cx="528204" cy="52820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矩形 137"/>
            <p:cNvSpPr/>
            <p:nvPr/>
          </p:nvSpPr>
          <p:spPr>
            <a:xfrm>
              <a:off x="4392630" y="3031170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 smtClean="0">
                  <a:solidFill>
                    <a:srgbClr val="0085D0"/>
                  </a:solidFill>
                  <a:cs typeface="+mn-ea"/>
                  <a:sym typeface="+mn-lt"/>
                </a:rPr>
                <a:t>岗位认识</a:t>
              </a:r>
              <a:endParaRPr lang="zh-CN" altLang="en-US" sz="2400" dirty="0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5721403" y="3123503"/>
              <a:ext cx="33479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POSITION UNDERSTANDING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3668905" y="3770187"/>
            <a:ext cx="4464268" cy="608044"/>
            <a:chOff x="3581672" y="3928165"/>
            <a:chExt cx="4464268" cy="608044"/>
          </a:xfrm>
        </p:grpSpPr>
        <p:sp>
          <p:nvSpPr>
            <p:cNvPr id="140" name="任意多边形 139"/>
            <p:cNvSpPr/>
            <p:nvPr/>
          </p:nvSpPr>
          <p:spPr>
            <a:xfrm>
              <a:off x="3741550" y="4012218"/>
              <a:ext cx="220295" cy="444152"/>
            </a:xfrm>
            <a:custGeom>
              <a:avLst/>
              <a:gdLst>
                <a:gd name="connsiteX0" fmla="*/ 0 w 220295"/>
                <a:gd name="connsiteY0" fmla="*/ 262493 h 444152"/>
                <a:gd name="connsiteX1" fmla="*/ 89669 w 220295"/>
                <a:gd name="connsiteY1" fmla="*/ 262493 h 444152"/>
                <a:gd name="connsiteX2" fmla="*/ 89669 w 220295"/>
                <a:gd name="connsiteY2" fmla="*/ 367986 h 444152"/>
                <a:gd name="connsiteX3" fmla="*/ 107355 w 220295"/>
                <a:gd name="connsiteY3" fmla="*/ 384430 h 444152"/>
                <a:gd name="connsiteX4" fmla="*/ 117952 w 220295"/>
                <a:gd name="connsiteY4" fmla="*/ 381146 h 444152"/>
                <a:gd name="connsiteX5" fmla="*/ 54946 w 220295"/>
                <a:gd name="connsiteY5" fmla="*/ 444152 h 444152"/>
                <a:gd name="connsiteX6" fmla="*/ 27925 w 220295"/>
                <a:gd name="connsiteY6" fmla="*/ 431903 h 444152"/>
                <a:gd name="connsiteX7" fmla="*/ 0 w 220295"/>
                <a:gd name="connsiteY7" fmla="*/ 368606 h 444152"/>
                <a:gd name="connsiteX8" fmla="*/ 111544 w 220295"/>
                <a:gd name="connsiteY8" fmla="*/ 0 h 444152"/>
                <a:gd name="connsiteX9" fmla="*/ 187762 w 220295"/>
                <a:gd name="connsiteY9" fmla="*/ 18927 h 444152"/>
                <a:gd name="connsiteX10" fmla="*/ 220295 w 220295"/>
                <a:gd name="connsiteY10" fmla="*/ 78810 h 444152"/>
                <a:gd name="connsiteX11" fmla="*/ 220295 w 220295"/>
                <a:gd name="connsiteY11" fmla="*/ 139934 h 444152"/>
                <a:gd name="connsiteX12" fmla="*/ 169720 w 220295"/>
                <a:gd name="connsiteY12" fmla="*/ 211607 h 444152"/>
                <a:gd name="connsiteX13" fmla="*/ 208815 w 220295"/>
                <a:gd name="connsiteY13" fmla="*/ 239843 h 444152"/>
                <a:gd name="connsiteX14" fmla="*/ 218577 w 220295"/>
                <a:gd name="connsiteY14" fmla="*/ 280521 h 444152"/>
                <a:gd name="connsiteX15" fmla="*/ 121648 w 220295"/>
                <a:gd name="connsiteY15" fmla="*/ 377450 h 444152"/>
                <a:gd name="connsiteX16" fmla="*/ 125041 w 220295"/>
                <a:gd name="connsiteY16" fmla="*/ 367986 h 444152"/>
                <a:gd name="connsiteX17" fmla="*/ 125041 w 220295"/>
                <a:gd name="connsiteY17" fmla="*/ 264975 h 444152"/>
                <a:gd name="connsiteX18" fmla="*/ 116198 w 220295"/>
                <a:gd name="connsiteY18" fmla="*/ 240929 h 444152"/>
                <a:gd name="connsiteX19" fmla="*/ 83154 w 220295"/>
                <a:gd name="connsiteY19" fmla="*/ 234568 h 444152"/>
                <a:gd name="connsiteX20" fmla="*/ 83154 w 220295"/>
                <a:gd name="connsiteY20" fmla="*/ 184304 h 444152"/>
                <a:gd name="connsiteX21" fmla="*/ 125041 w 220295"/>
                <a:gd name="connsiteY21" fmla="*/ 158240 h 444152"/>
                <a:gd name="connsiteX22" fmla="*/ 125041 w 220295"/>
                <a:gd name="connsiteY22" fmla="*/ 79431 h 444152"/>
                <a:gd name="connsiteX23" fmla="*/ 107355 w 220295"/>
                <a:gd name="connsiteY23" fmla="*/ 66089 h 444152"/>
                <a:gd name="connsiteX24" fmla="*/ 89049 w 220295"/>
                <a:gd name="connsiteY24" fmla="*/ 79431 h 444152"/>
                <a:gd name="connsiteX25" fmla="*/ 89049 w 220295"/>
                <a:gd name="connsiteY25" fmla="*/ 161343 h 444152"/>
                <a:gd name="connsiteX26" fmla="*/ 2482 w 220295"/>
                <a:gd name="connsiteY26" fmla="*/ 161343 h 444152"/>
                <a:gd name="connsiteX27" fmla="*/ 2482 w 220295"/>
                <a:gd name="connsiteY27" fmla="*/ 78810 h 444152"/>
                <a:gd name="connsiteX28" fmla="*/ 111544 w 220295"/>
                <a:gd name="connsiteY28" fmla="*/ 0 h 4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0295" h="444152">
                  <a:moveTo>
                    <a:pt x="0" y="262493"/>
                  </a:moveTo>
                  <a:lnTo>
                    <a:pt x="89669" y="262493"/>
                  </a:lnTo>
                  <a:lnTo>
                    <a:pt x="89669" y="367986"/>
                  </a:lnTo>
                  <a:cubicBezTo>
                    <a:pt x="89669" y="378949"/>
                    <a:pt x="95564" y="384430"/>
                    <a:pt x="107355" y="384430"/>
                  </a:cubicBezTo>
                  <a:lnTo>
                    <a:pt x="117952" y="381146"/>
                  </a:lnTo>
                  <a:lnTo>
                    <a:pt x="54946" y="444152"/>
                  </a:lnTo>
                  <a:lnTo>
                    <a:pt x="27925" y="431903"/>
                  </a:lnTo>
                  <a:cubicBezTo>
                    <a:pt x="9308" y="417837"/>
                    <a:pt x="0" y="396738"/>
                    <a:pt x="0" y="368606"/>
                  </a:cubicBezTo>
                  <a:close/>
                  <a:moveTo>
                    <a:pt x="111544" y="0"/>
                  </a:moveTo>
                  <a:cubicBezTo>
                    <a:pt x="140668" y="0"/>
                    <a:pt x="166073" y="6309"/>
                    <a:pt x="187762" y="18927"/>
                  </a:cubicBezTo>
                  <a:cubicBezTo>
                    <a:pt x="209450" y="31545"/>
                    <a:pt x="220295" y="51506"/>
                    <a:pt x="220295" y="78810"/>
                  </a:cubicBezTo>
                  <a:lnTo>
                    <a:pt x="220295" y="139934"/>
                  </a:lnTo>
                  <a:cubicBezTo>
                    <a:pt x="220295" y="175512"/>
                    <a:pt x="203436" y="199403"/>
                    <a:pt x="169720" y="211607"/>
                  </a:cubicBezTo>
                  <a:cubicBezTo>
                    <a:pt x="187096" y="216675"/>
                    <a:pt x="200127" y="226087"/>
                    <a:pt x="208815" y="239843"/>
                  </a:cubicBezTo>
                  <a:lnTo>
                    <a:pt x="218577" y="280521"/>
                  </a:lnTo>
                  <a:lnTo>
                    <a:pt x="121648" y="377450"/>
                  </a:lnTo>
                  <a:lnTo>
                    <a:pt x="125041" y="367986"/>
                  </a:lnTo>
                  <a:lnTo>
                    <a:pt x="125041" y="264975"/>
                  </a:lnTo>
                  <a:cubicBezTo>
                    <a:pt x="125041" y="253184"/>
                    <a:pt x="122093" y="245169"/>
                    <a:pt x="116198" y="240929"/>
                  </a:cubicBezTo>
                  <a:cubicBezTo>
                    <a:pt x="110303" y="236688"/>
                    <a:pt x="99287" y="234568"/>
                    <a:pt x="83154" y="234568"/>
                  </a:cubicBezTo>
                  <a:lnTo>
                    <a:pt x="83154" y="184304"/>
                  </a:lnTo>
                  <a:cubicBezTo>
                    <a:pt x="111078" y="184304"/>
                    <a:pt x="125041" y="175616"/>
                    <a:pt x="125041" y="158240"/>
                  </a:cubicBezTo>
                  <a:lnTo>
                    <a:pt x="125041" y="79431"/>
                  </a:lnTo>
                  <a:cubicBezTo>
                    <a:pt x="125041" y="70536"/>
                    <a:pt x="119145" y="66089"/>
                    <a:pt x="107355" y="66089"/>
                  </a:cubicBezTo>
                  <a:cubicBezTo>
                    <a:pt x="95151" y="66089"/>
                    <a:pt x="89049" y="70536"/>
                    <a:pt x="89049" y="79431"/>
                  </a:cubicBezTo>
                  <a:lnTo>
                    <a:pt x="89049" y="161343"/>
                  </a:lnTo>
                  <a:lnTo>
                    <a:pt x="2482" y="161343"/>
                  </a:lnTo>
                  <a:lnTo>
                    <a:pt x="2482" y="78810"/>
                  </a:lnTo>
                  <a:cubicBezTo>
                    <a:pt x="2482" y="26270"/>
                    <a:pt x="38836" y="0"/>
                    <a:pt x="111544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1" name="任意多边形 140"/>
            <p:cNvSpPr/>
            <p:nvPr/>
          </p:nvSpPr>
          <p:spPr>
            <a:xfrm>
              <a:off x="3581672" y="4196944"/>
              <a:ext cx="132883" cy="263959"/>
            </a:xfrm>
            <a:custGeom>
              <a:avLst/>
              <a:gdLst/>
              <a:ahLst/>
              <a:cxnLst/>
              <a:rect l="l" t="t" r="r" b="b"/>
              <a:pathLst>
                <a:path w="300818" h="597545">
                  <a:moveTo>
                    <a:pt x="151841" y="0"/>
                  </a:moveTo>
                  <a:cubicBezTo>
                    <a:pt x="251159" y="0"/>
                    <a:pt x="300818" y="37790"/>
                    <a:pt x="300818" y="113370"/>
                  </a:cubicBezTo>
                  <a:lnTo>
                    <a:pt x="300818" y="491133"/>
                  </a:lnTo>
                  <a:cubicBezTo>
                    <a:pt x="300818" y="524966"/>
                    <a:pt x="286835" y="551160"/>
                    <a:pt x="258867" y="569714"/>
                  </a:cubicBezTo>
                  <a:cubicBezTo>
                    <a:pt x="230900" y="588268"/>
                    <a:pt x="194952" y="597545"/>
                    <a:pt x="151023" y="597545"/>
                  </a:cubicBezTo>
                  <a:cubicBezTo>
                    <a:pt x="105730" y="597545"/>
                    <a:pt x="69236" y="588404"/>
                    <a:pt x="41541" y="570123"/>
                  </a:cubicBezTo>
                  <a:cubicBezTo>
                    <a:pt x="13847" y="551842"/>
                    <a:pt x="0" y="525785"/>
                    <a:pt x="0" y="491951"/>
                  </a:cubicBezTo>
                  <a:lnTo>
                    <a:pt x="0" y="114188"/>
                  </a:lnTo>
                  <a:cubicBezTo>
                    <a:pt x="0" y="38063"/>
                    <a:pt x="50613" y="0"/>
                    <a:pt x="151841" y="0"/>
                  </a:cubicBezTo>
                  <a:close/>
                  <a:moveTo>
                    <a:pt x="151023" y="80627"/>
                  </a:moveTo>
                  <a:cubicBezTo>
                    <a:pt x="136289" y="80627"/>
                    <a:pt x="128922" y="86494"/>
                    <a:pt x="128922" y="98226"/>
                  </a:cubicBezTo>
                  <a:lnTo>
                    <a:pt x="128922" y="498090"/>
                  </a:lnTo>
                  <a:cubicBezTo>
                    <a:pt x="128922" y="509823"/>
                    <a:pt x="136289" y="515689"/>
                    <a:pt x="151023" y="515689"/>
                  </a:cubicBezTo>
                  <a:cubicBezTo>
                    <a:pt x="164938" y="515689"/>
                    <a:pt x="171896" y="509823"/>
                    <a:pt x="171896" y="498090"/>
                  </a:cubicBezTo>
                  <a:lnTo>
                    <a:pt x="171896" y="98226"/>
                  </a:lnTo>
                  <a:cubicBezTo>
                    <a:pt x="171896" y="86494"/>
                    <a:pt x="164938" y="80627"/>
                    <a:pt x="151023" y="8062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42" name="直接连接符 141"/>
            <p:cNvCxnSpPr/>
            <p:nvPr/>
          </p:nvCxnSpPr>
          <p:spPr>
            <a:xfrm flipV="1">
              <a:off x="3786607" y="3928165"/>
              <a:ext cx="528204" cy="52820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矩形 142"/>
            <p:cNvSpPr/>
            <p:nvPr/>
          </p:nvSpPr>
          <p:spPr>
            <a:xfrm>
              <a:off x="4401142" y="4056569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400" dirty="0" smtClean="0">
                  <a:solidFill>
                    <a:srgbClr val="0085D0"/>
                  </a:solidFill>
                  <a:cs typeface="+mn-ea"/>
                  <a:sym typeface="+mn-lt"/>
                </a:rPr>
                <a:t>行业现状</a:t>
              </a:r>
              <a:endParaRPr lang="zh-CN" altLang="en-US" sz="2400" dirty="0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  <p:sp>
          <p:nvSpPr>
            <p:cNvPr id="144" name="矩形 143"/>
            <p:cNvSpPr/>
            <p:nvPr/>
          </p:nvSpPr>
          <p:spPr>
            <a:xfrm>
              <a:off x="5749414" y="4166877"/>
              <a:ext cx="22965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INDUSTRY STATUS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3628836" y="4734572"/>
            <a:ext cx="5713935" cy="602799"/>
            <a:chOff x="3541603" y="4971539"/>
            <a:chExt cx="5713935" cy="602799"/>
          </a:xfrm>
        </p:grpSpPr>
        <p:sp>
          <p:nvSpPr>
            <p:cNvPr id="145" name="任意多边形 144"/>
            <p:cNvSpPr/>
            <p:nvPr/>
          </p:nvSpPr>
          <p:spPr>
            <a:xfrm>
              <a:off x="3714555" y="5109861"/>
              <a:ext cx="227432" cy="389882"/>
            </a:xfrm>
            <a:custGeom>
              <a:avLst/>
              <a:gdLst>
                <a:gd name="connsiteX0" fmla="*/ 132178 w 227432"/>
                <a:gd name="connsiteY0" fmla="*/ 145553 h 389882"/>
                <a:gd name="connsiteX1" fmla="*/ 87798 w 227432"/>
                <a:gd name="connsiteY1" fmla="*/ 321135 h 389882"/>
                <a:gd name="connsiteX2" fmla="*/ 132178 w 227432"/>
                <a:gd name="connsiteY2" fmla="*/ 321135 h 389882"/>
                <a:gd name="connsiteX3" fmla="*/ 95875 w 227432"/>
                <a:gd name="connsiteY3" fmla="*/ 0 h 389882"/>
                <a:gd name="connsiteX4" fmla="*/ 227432 w 227432"/>
                <a:gd name="connsiteY4" fmla="*/ 0 h 389882"/>
                <a:gd name="connsiteX5" fmla="*/ 227432 w 227432"/>
                <a:gd name="connsiteY5" fmla="*/ 294628 h 389882"/>
                <a:gd name="connsiteX6" fmla="*/ 132178 w 227432"/>
                <a:gd name="connsiteY6" fmla="*/ 389882 h 389882"/>
                <a:gd name="connsiteX7" fmla="*/ 132178 w 227432"/>
                <a:gd name="connsiteY7" fmla="*/ 387844 h 389882"/>
                <a:gd name="connsiteX8" fmla="*/ 0 w 227432"/>
                <a:gd name="connsiteY8" fmla="*/ 387844 h 389882"/>
                <a:gd name="connsiteX9" fmla="*/ 0 w 227432"/>
                <a:gd name="connsiteY9" fmla="*/ 324858 h 38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7432" h="389882">
                  <a:moveTo>
                    <a:pt x="132178" y="145553"/>
                  </a:moveTo>
                  <a:lnTo>
                    <a:pt x="87798" y="321135"/>
                  </a:lnTo>
                  <a:lnTo>
                    <a:pt x="132178" y="321135"/>
                  </a:lnTo>
                  <a:close/>
                  <a:moveTo>
                    <a:pt x="95875" y="0"/>
                  </a:moveTo>
                  <a:lnTo>
                    <a:pt x="227432" y="0"/>
                  </a:lnTo>
                  <a:lnTo>
                    <a:pt x="227432" y="294628"/>
                  </a:lnTo>
                  <a:lnTo>
                    <a:pt x="132178" y="389882"/>
                  </a:lnTo>
                  <a:lnTo>
                    <a:pt x="132178" y="387844"/>
                  </a:lnTo>
                  <a:lnTo>
                    <a:pt x="0" y="387844"/>
                  </a:lnTo>
                  <a:lnTo>
                    <a:pt x="0" y="324858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6" name="任意多边形 145"/>
            <p:cNvSpPr/>
            <p:nvPr/>
          </p:nvSpPr>
          <p:spPr>
            <a:xfrm>
              <a:off x="3541603" y="5235784"/>
              <a:ext cx="132883" cy="263959"/>
            </a:xfrm>
            <a:custGeom>
              <a:avLst/>
              <a:gdLst/>
              <a:ahLst/>
              <a:cxnLst/>
              <a:rect l="l" t="t" r="r" b="b"/>
              <a:pathLst>
                <a:path w="300818" h="597545">
                  <a:moveTo>
                    <a:pt x="151841" y="0"/>
                  </a:moveTo>
                  <a:cubicBezTo>
                    <a:pt x="251159" y="0"/>
                    <a:pt x="300818" y="37790"/>
                    <a:pt x="300818" y="113370"/>
                  </a:cubicBezTo>
                  <a:lnTo>
                    <a:pt x="300818" y="491133"/>
                  </a:lnTo>
                  <a:cubicBezTo>
                    <a:pt x="300818" y="524966"/>
                    <a:pt x="286835" y="551160"/>
                    <a:pt x="258867" y="569714"/>
                  </a:cubicBezTo>
                  <a:cubicBezTo>
                    <a:pt x="230900" y="588268"/>
                    <a:pt x="194952" y="597545"/>
                    <a:pt x="151023" y="597545"/>
                  </a:cubicBezTo>
                  <a:cubicBezTo>
                    <a:pt x="105730" y="597545"/>
                    <a:pt x="69236" y="588404"/>
                    <a:pt x="41541" y="570123"/>
                  </a:cubicBezTo>
                  <a:cubicBezTo>
                    <a:pt x="13847" y="551842"/>
                    <a:pt x="0" y="525785"/>
                    <a:pt x="0" y="491951"/>
                  </a:cubicBezTo>
                  <a:lnTo>
                    <a:pt x="0" y="114188"/>
                  </a:lnTo>
                  <a:cubicBezTo>
                    <a:pt x="0" y="38063"/>
                    <a:pt x="50613" y="0"/>
                    <a:pt x="151841" y="0"/>
                  </a:cubicBezTo>
                  <a:close/>
                  <a:moveTo>
                    <a:pt x="151023" y="80627"/>
                  </a:moveTo>
                  <a:cubicBezTo>
                    <a:pt x="136289" y="80627"/>
                    <a:pt x="128922" y="86494"/>
                    <a:pt x="128922" y="98226"/>
                  </a:cubicBezTo>
                  <a:lnTo>
                    <a:pt x="128922" y="498090"/>
                  </a:lnTo>
                  <a:cubicBezTo>
                    <a:pt x="128922" y="509823"/>
                    <a:pt x="136289" y="515689"/>
                    <a:pt x="151023" y="515689"/>
                  </a:cubicBezTo>
                  <a:cubicBezTo>
                    <a:pt x="164938" y="515689"/>
                    <a:pt x="171896" y="509823"/>
                    <a:pt x="171896" y="498090"/>
                  </a:cubicBezTo>
                  <a:lnTo>
                    <a:pt x="171896" y="98226"/>
                  </a:lnTo>
                  <a:cubicBezTo>
                    <a:pt x="171896" y="86494"/>
                    <a:pt x="164938" y="80627"/>
                    <a:pt x="151023" y="8062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47" name="直接连接符 146"/>
            <p:cNvCxnSpPr/>
            <p:nvPr/>
          </p:nvCxnSpPr>
          <p:spPr>
            <a:xfrm flipV="1">
              <a:off x="3843757" y="4971539"/>
              <a:ext cx="528204" cy="52820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矩形 147"/>
            <p:cNvSpPr/>
            <p:nvPr/>
          </p:nvSpPr>
          <p:spPr>
            <a:xfrm>
              <a:off x="4317288" y="5109861"/>
              <a:ext cx="210666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 smtClean="0">
                  <a:solidFill>
                    <a:srgbClr val="0085D0"/>
                  </a:solidFill>
                  <a:cs typeface="+mn-ea"/>
                  <a:sym typeface="+mn-lt"/>
                </a:rPr>
                <a:t>团体建设文案</a:t>
              </a:r>
              <a:endParaRPr lang="zh-CN" altLang="en-US" sz="2400" dirty="0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6305050" y="5205006"/>
              <a:ext cx="295048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GROUP CONSTRUCTION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3628836" y="5693711"/>
            <a:ext cx="6653414" cy="620445"/>
            <a:chOff x="3541603" y="5693711"/>
            <a:chExt cx="6653414" cy="620445"/>
          </a:xfrm>
        </p:grpSpPr>
        <p:sp>
          <p:nvSpPr>
            <p:cNvPr id="166" name="任意多边形 165"/>
            <p:cNvSpPr/>
            <p:nvPr/>
          </p:nvSpPr>
          <p:spPr>
            <a:xfrm>
              <a:off x="3729536" y="5818454"/>
              <a:ext cx="216396" cy="403462"/>
            </a:xfrm>
            <a:custGeom>
              <a:avLst/>
              <a:gdLst>
                <a:gd name="connsiteX0" fmla="*/ 0 w 216396"/>
                <a:gd name="connsiteY0" fmla="*/ 247650 h 403462"/>
                <a:gd name="connsiteX1" fmla="*/ 91381 w 216396"/>
                <a:gd name="connsiteY1" fmla="*/ 247650 h 403462"/>
                <a:gd name="connsiteX2" fmla="*/ 91381 w 216396"/>
                <a:gd name="connsiteY2" fmla="*/ 332132 h 403462"/>
                <a:gd name="connsiteX3" fmla="*/ 20051 w 216396"/>
                <a:gd name="connsiteY3" fmla="*/ 403462 h 403462"/>
                <a:gd name="connsiteX4" fmla="*/ 6697 w 216396"/>
                <a:gd name="connsiteY4" fmla="*/ 387511 h 403462"/>
                <a:gd name="connsiteX5" fmla="*/ 0 w 216396"/>
                <a:gd name="connsiteY5" fmla="*/ 353913 h 403462"/>
                <a:gd name="connsiteX6" fmla="*/ 5953 w 216396"/>
                <a:gd name="connsiteY6" fmla="*/ 0 h 403462"/>
                <a:gd name="connsiteX7" fmla="*/ 216396 w 216396"/>
                <a:gd name="connsiteY7" fmla="*/ 0 h 403462"/>
                <a:gd name="connsiteX8" fmla="*/ 201793 w 216396"/>
                <a:gd name="connsiteY8" fmla="*/ 64592 h 403462"/>
                <a:gd name="connsiteX9" fmla="*/ 95390 w 216396"/>
                <a:gd name="connsiteY9" fmla="*/ 64592 h 403462"/>
                <a:gd name="connsiteX10" fmla="*/ 91436 w 216396"/>
                <a:gd name="connsiteY10" fmla="*/ 152400 h 403462"/>
                <a:gd name="connsiteX11" fmla="*/ 140229 w 216396"/>
                <a:gd name="connsiteY11" fmla="*/ 138410 h 403462"/>
                <a:gd name="connsiteX12" fmla="*/ 214015 w 216396"/>
                <a:gd name="connsiteY12" fmla="*/ 201811 h 403462"/>
                <a:gd name="connsiteX13" fmla="*/ 214015 w 216396"/>
                <a:gd name="connsiteY13" fmla="*/ 209498 h 403462"/>
                <a:gd name="connsiteX14" fmla="*/ 122635 w 216396"/>
                <a:gd name="connsiteY14" fmla="*/ 300878 h 403462"/>
                <a:gd name="connsiteX15" fmla="*/ 122635 w 216396"/>
                <a:gd name="connsiteY15" fmla="*/ 215206 h 403462"/>
                <a:gd name="connsiteX16" fmla="*/ 105357 w 216396"/>
                <a:gd name="connsiteY16" fmla="*/ 200025 h 403462"/>
                <a:gd name="connsiteX17" fmla="*/ 88972 w 216396"/>
                <a:gd name="connsiteY17" fmla="*/ 226219 h 403462"/>
                <a:gd name="connsiteX18" fmla="*/ 1191 w 216396"/>
                <a:gd name="connsiteY18" fmla="*/ 223838 h 40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6396" h="403462">
                  <a:moveTo>
                    <a:pt x="0" y="247650"/>
                  </a:moveTo>
                  <a:lnTo>
                    <a:pt x="91381" y="247650"/>
                  </a:lnTo>
                  <a:lnTo>
                    <a:pt x="91381" y="332132"/>
                  </a:lnTo>
                  <a:lnTo>
                    <a:pt x="20051" y="403462"/>
                  </a:lnTo>
                  <a:lnTo>
                    <a:pt x="6697" y="387511"/>
                  </a:lnTo>
                  <a:cubicBezTo>
                    <a:pt x="2233" y="377912"/>
                    <a:pt x="0" y="366712"/>
                    <a:pt x="0" y="353913"/>
                  </a:cubicBezTo>
                  <a:close/>
                  <a:moveTo>
                    <a:pt x="5953" y="0"/>
                  </a:moveTo>
                  <a:lnTo>
                    <a:pt x="216396" y="0"/>
                  </a:lnTo>
                  <a:lnTo>
                    <a:pt x="201793" y="64592"/>
                  </a:lnTo>
                  <a:lnTo>
                    <a:pt x="95390" y="64592"/>
                  </a:lnTo>
                  <a:lnTo>
                    <a:pt x="91436" y="152400"/>
                  </a:lnTo>
                  <a:cubicBezTo>
                    <a:pt x="100760" y="143074"/>
                    <a:pt x="117024" y="138410"/>
                    <a:pt x="140229" y="138410"/>
                  </a:cubicBezTo>
                  <a:cubicBezTo>
                    <a:pt x="189420" y="138410"/>
                    <a:pt x="214015" y="159544"/>
                    <a:pt x="214015" y="201811"/>
                  </a:cubicBezTo>
                  <a:lnTo>
                    <a:pt x="214015" y="209498"/>
                  </a:lnTo>
                  <a:lnTo>
                    <a:pt x="122635" y="300878"/>
                  </a:lnTo>
                  <a:lnTo>
                    <a:pt x="122635" y="215206"/>
                  </a:lnTo>
                  <a:cubicBezTo>
                    <a:pt x="122635" y="205085"/>
                    <a:pt x="116875" y="200025"/>
                    <a:pt x="105357" y="200025"/>
                  </a:cubicBezTo>
                  <a:cubicBezTo>
                    <a:pt x="94830" y="200025"/>
                    <a:pt x="89368" y="208756"/>
                    <a:pt x="88972" y="226219"/>
                  </a:cubicBezTo>
                  <a:lnTo>
                    <a:pt x="1191" y="223838"/>
                  </a:ln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68" name="直接连接符 167"/>
            <p:cNvCxnSpPr/>
            <p:nvPr/>
          </p:nvCxnSpPr>
          <p:spPr>
            <a:xfrm flipV="1">
              <a:off x="3757298" y="5693711"/>
              <a:ext cx="528204" cy="52820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任意多边形 169"/>
            <p:cNvSpPr/>
            <p:nvPr/>
          </p:nvSpPr>
          <p:spPr>
            <a:xfrm>
              <a:off x="3541603" y="5985699"/>
              <a:ext cx="132883" cy="263959"/>
            </a:xfrm>
            <a:custGeom>
              <a:avLst/>
              <a:gdLst/>
              <a:ahLst/>
              <a:cxnLst/>
              <a:rect l="l" t="t" r="r" b="b"/>
              <a:pathLst>
                <a:path w="300818" h="597545">
                  <a:moveTo>
                    <a:pt x="151841" y="0"/>
                  </a:moveTo>
                  <a:cubicBezTo>
                    <a:pt x="251159" y="0"/>
                    <a:pt x="300818" y="37790"/>
                    <a:pt x="300818" y="113370"/>
                  </a:cubicBezTo>
                  <a:lnTo>
                    <a:pt x="300818" y="491133"/>
                  </a:lnTo>
                  <a:cubicBezTo>
                    <a:pt x="300818" y="524966"/>
                    <a:pt x="286835" y="551160"/>
                    <a:pt x="258867" y="569714"/>
                  </a:cubicBezTo>
                  <a:cubicBezTo>
                    <a:pt x="230900" y="588268"/>
                    <a:pt x="194952" y="597545"/>
                    <a:pt x="151023" y="597545"/>
                  </a:cubicBezTo>
                  <a:cubicBezTo>
                    <a:pt x="105730" y="597545"/>
                    <a:pt x="69236" y="588404"/>
                    <a:pt x="41541" y="570123"/>
                  </a:cubicBezTo>
                  <a:cubicBezTo>
                    <a:pt x="13847" y="551842"/>
                    <a:pt x="0" y="525785"/>
                    <a:pt x="0" y="491951"/>
                  </a:cubicBezTo>
                  <a:lnTo>
                    <a:pt x="0" y="114188"/>
                  </a:lnTo>
                  <a:cubicBezTo>
                    <a:pt x="0" y="38063"/>
                    <a:pt x="50613" y="0"/>
                    <a:pt x="151841" y="0"/>
                  </a:cubicBezTo>
                  <a:close/>
                  <a:moveTo>
                    <a:pt x="151023" y="80627"/>
                  </a:moveTo>
                  <a:cubicBezTo>
                    <a:pt x="136289" y="80627"/>
                    <a:pt x="128922" y="86494"/>
                    <a:pt x="128922" y="98226"/>
                  </a:cubicBezTo>
                  <a:lnTo>
                    <a:pt x="128922" y="498090"/>
                  </a:lnTo>
                  <a:cubicBezTo>
                    <a:pt x="128922" y="509823"/>
                    <a:pt x="136289" y="515689"/>
                    <a:pt x="151023" y="515689"/>
                  </a:cubicBezTo>
                  <a:cubicBezTo>
                    <a:pt x="164938" y="515689"/>
                    <a:pt x="171896" y="509823"/>
                    <a:pt x="171896" y="498090"/>
                  </a:cubicBezTo>
                  <a:lnTo>
                    <a:pt x="171896" y="98226"/>
                  </a:lnTo>
                  <a:cubicBezTo>
                    <a:pt x="171896" y="86494"/>
                    <a:pt x="164938" y="80627"/>
                    <a:pt x="151023" y="80627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2" name="矩形 171"/>
            <p:cNvSpPr/>
            <p:nvPr/>
          </p:nvSpPr>
          <p:spPr>
            <a:xfrm>
              <a:off x="4317288" y="5849679"/>
              <a:ext cx="302999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 smtClean="0">
                  <a:solidFill>
                    <a:srgbClr val="0085D0"/>
                  </a:solidFill>
                  <a:cs typeface="+mn-ea"/>
                  <a:sym typeface="+mn-lt"/>
                </a:rPr>
                <a:t>遇到问题及解决文案</a:t>
              </a:r>
              <a:endParaRPr lang="zh-CN" altLang="en-US" sz="2400" dirty="0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  <p:sp>
          <p:nvSpPr>
            <p:cNvPr id="173" name="矩形 172"/>
            <p:cNvSpPr/>
            <p:nvPr/>
          </p:nvSpPr>
          <p:spPr>
            <a:xfrm>
              <a:off x="7201890" y="5944824"/>
              <a:ext cx="29931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ENCOUNTER PROBLEMS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83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97" name="组合 296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184" name="直接连接符 183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接连接符 221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接连接符 222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接连接符 223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接连接符 224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接连接符 225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接连接符 226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接连接符 227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接连接符 228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接连接符 229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接连接符 230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接连接符 231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接连接符 232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接连接符 233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接连接符 234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接连接符 235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直接连接符 237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接连接符 238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直接连接符 241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直接连接符 242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直接连接符 243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接连接符 244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接连接符 245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直接连接符 249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直接连接符 250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接连接符 251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接连接符 252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接连接符 253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直接连接符 255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直接连接符 256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接连接符 258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直接连接符 259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直接连接符 261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接连接符 262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接连接符 264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接连接符 265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接连接符 266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接连接符 267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接连接符 268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接连接符 269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接连接符 270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直接连接符 271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直接连接符 272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直接连接符 273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直接连接符 274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直接连接符 275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直接连接符 276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直接连接符 277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直接连接符 278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直接连接符 279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直接连接符 280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直接连接符 281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直接连接符 282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直接连接符 283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直接连接符 284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直接连接符 285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直接连接符 286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直接连接符 287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直接连接符 288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直接连接符 289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直接连接符 290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直接连接符 291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直接连接符 292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直接连接符 293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直接连接符 294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直接连接符 295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9650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直接连接符 186"/>
          <p:cNvCxnSpPr/>
          <p:nvPr/>
        </p:nvCxnSpPr>
        <p:spPr>
          <a:xfrm>
            <a:off x="5653830" y="3116119"/>
            <a:ext cx="0" cy="291442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11" name="直接连接符 10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5" name="矩形 134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自我介绍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4388005" y="774325"/>
            <a:ext cx="2595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SELF INTRODUCTION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5" name="组合 154"/>
          <p:cNvGrpSpPr/>
          <p:nvPr/>
        </p:nvGrpSpPr>
        <p:grpSpPr>
          <a:xfrm>
            <a:off x="1359110" y="4917501"/>
            <a:ext cx="2735799" cy="1015663"/>
            <a:chOff x="1359110" y="5052332"/>
            <a:chExt cx="2735799" cy="1015663"/>
          </a:xfrm>
        </p:grpSpPr>
        <p:grpSp>
          <p:nvGrpSpPr>
            <p:cNvPr id="143" name="组合 142"/>
            <p:cNvGrpSpPr/>
            <p:nvPr/>
          </p:nvGrpSpPr>
          <p:grpSpPr>
            <a:xfrm>
              <a:off x="3809159" y="5560163"/>
              <a:ext cx="285750" cy="285750"/>
              <a:chOff x="6897215" y="5272732"/>
              <a:chExt cx="285750" cy="28575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6897215" y="5272732"/>
                <a:ext cx="285750" cy="28575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5" name="任意多边形 144"/>
              <p:cNvSpPr>
                <a:spLocks/>
              </p:cNvSpPr>
              <p:nvPr/>
            </p:nvSpPr>
            <p:spPr bwMode="auto">
              <a:xfrm>
                <a:off x="6949459" y="5323449"/>
                <a:ext cx="181262" cy="184317"/>
              </a:xfrm>
              <a:custGeom>
                <a:avLst/>
                <a:gdLst>
                  <a:gd name="connsiteX0" fmla="*/ 327498 w 847725"/>
                  <a:gd name="connsiteY0" fmla="*/ 300817 h 862013"/>
                  <a:gd name="connsiteX1" fmla="*/ 103660 w 847725"/>
                  <a:gd name="connsiteY1" fmla="*/ 524655 h 862013"/>
                  <a:gd name="connsiteX2" fmla="*/ 327498 w 847725"/>
                  <a:gd name="connsiteY2" fmla="*/ 748493 h 862013"/>
                  <a:gd name="connsiteX3" fmla="*/ 551336 w 847725"/>
                  <a:gd name="connsiteY3" fmla="*/ 524655 h 862013"/>
                  <a:gd name="connsiteX4" fmla="*/ 327498 w 847725"/>
                  <a:gd name="connsiteY4" fmla="*/ 300817 h 862013"/>
                  <a:gd name="connsiteX5" fmla="*/ 847725 w 847725"/>
                  <a:gd name="connsiteY5" fmla="*/ 0 h 862013"/>
                  <a:gd name="connsiteX6" fmla="*/ 843924 w 847725"/>
                  <a:gd name="connsiteY6" fmla="*/ 277211 h 862013"/>
                  <a:gd name="connsiteX7" fmla="*/ 752689 w 847725"/>
                  <a:gd name="connsiteY7" fmla="*/ 364552 h 862013"/>
                  <a:gd name="connsiteX8" fmla="*/ 756490 w 847725"/>
                  <a:gd name="connsiteY8" fmla="*/ 178479 h 862013"/>
                  <a:gd name="connsiteX9" fmla="*/ 638645 w 847725"/>
                  <a:gd name="connsiteY9" fmla="*/ 299996 h 862013"/>
                  <a:gd name="connsiteX10" fmla="*/ 596829 w 847725"/>
                  <a:gd name="connsiteY10" fmla="*/ 337970 h 862013"/>
                  <a:gd name="connsiteX11" fmla="*/ 657652 w 847725"/>
                  <a:gd name="connsiteY11" fmla="*/ 531638 h 862013"/>
                  <a:gd name="connsiteX12" fmla="*/ 330727 w 847725"/>
                  <a:gd name="connsiteY12" fmla="*/ 862013 h 862013"/>
                  <a:gd name="connsiteX13" fmla="*/ 0 w 847725"/>
                  <a:gd name="connsiteY13" fmla="*/ 531638 h 862013"/>
                  <a:gd name="connsiteX14" fmla="*/ 330727 w 847725"/>
                  <a:gd name="connsiteY14" fmla="*/ 205061 h 862013"/>
                  <a:gd name="connsiteX15" fmla="*/ 505594 w 847725"/>
                  <a:gd name="connsiteY15" fmla="*/ 254427 h 862013"/>
                  <a:gd name="connsiteX16" fmla="*/ 574020 w 847725"/>
                  <a:gd name="connsiteY16" fmla="*/ 189871 h 862013"/>
                  <a:gd name="connsiteX17" fmla="*/ 574020 w 847725"/>
                  <a:gd name="connsiteY17" fmla="*/ 186074 h 862013"/>
                  <a:gd name="connsiteX18" fmla="*/ 672858 w 847725"/>
                  <a:gd name="connsiteY18" fmla="*/ 91138 h 862013"/>
                  <a:gd name="connsiteX19" fmla="*/ 482785 w 847725"/>
                  <a:gd name="connsiteY19" fmla="*/ 94936 h 862013"/>
                  <a:gd name="connsiteX20" fmla="*/ 574020 w 847725"/>
                  <a:gd name="connsiteY20" fmla="*/ 3798 h 862013"/>
                  <a:gd name="connsiteX21" fmla="*/ 847725 w 847725"/>
                  <a:gd name="connsiteY21" fmla="*/ 0 h 862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47725" h="862013">
                    <a:moveTo>
                      <a:pt x="327498" y="300817"/>
                    </a:moveTo>
                    <a:cubicBezTo>
                      <a:pt x="203876" y="300817"/>
                      <a:pt x="103660" y="401033"/>
                      <a:pt x="103660" y="524655"/>
                    </a:cubicBezTo>
                    <a:cubicBezTo>
                      <a:pt x="103660" y="648277"/>
                      <a:pt x="203876" y="748493"/>
                      <a:pt x="327498" y="748493"/>
                    </a:cubicBezTo>
                    <a:cubicBezTo>
                      <a:pt x="451120" y="748493"/>
                      <a:pt x="551336" y="648277"/>
                      <a:pt x="551336" y="524655"/>
                    </a:cubicBezTo>
                    <a:cubicBezTo>
                      <a:pt x="551336" y="401033"/>
                      <a:pt x="451120" y="300817"/>
                      <a:pt x="327498" y="300817"/>
                    </a:cubicBezTo>
                    <a:close/>
                    <a:moveTo>
                      <a:pt x="847725" y="0"/>
                    </a:moveTo>
                    <a:lnTo>
                      <a:pt x="843924" y="277211"/>
                    </a:lnTo>
                    <a:cubicBezTo>
                      <a:pt x="843924" y="277211"/>
                      <a:pt x="843924" y="277211"/>
                      <a:pt x="752689" y="364552"/>
                    </a:cubicBezTo>
                    <a:cubicBezTo>
                      <a:pt x="752689" y="364552"/>
                      <a:pt x="752689" y="364552"/>
                      <a:pt x="756490" y="178479"/>
                    </a:cubicBezTo>
                    <a:cubicBezTo>
                      <a:pt x="756490" y="178479"/>
                      <a:pt x="756490" y="178479"/>
                      <a:pt x="638645" y="299996"/>
                    </a:cubicBezTo>
                    <a:cubicBezTo>
                      <a:pt x="638645" y="299996"/>
                      <a:pt x="638645" y="299996"/>
                      <a:pt x="596829" y="337970"/>
                    </a:cubicBezTo>
                    <a:cubicBezTo>
                      <a:pt x="634844" y="394931"/>
                      <a:pt x="657652" y="459487"/>
                      <a:pt x="657652" y="531638"/>
                    </a:cubicBezTo>
                    <a:cubicBezTo>
                      <a:pt x="657652" y="713914"/>
                      <a:pt x="513197" y="862013"/>
                      <a:pt x="330727" y="862013"/>
                    </a:cubicBezTo>
                    <a:cubicBezTo>
                      <a:pt x="148257" y="862013"/>
                      <a:pt x="0" y="713914"/>
                      <a:pt x="0" y="531638"/>
                    </a:cubicBezTo>
                    <a:cubicBezTo>
                      <a:pt x="0" y="353160"/>
                      <a:pt x="148257" y="205061"/>
                      <a:pt x="330727" y="205061"/>
                    </a:cubicBezTo>
                    <a:cubicBezTo>
                      <a:pt x="395352" y="205061"/>
                      <a:pt x="456175" y="224048"/>
                      <a:pt x="505594" y="254427"/>
                    </a:cubicBezTo>
                    <a:cubicBezTo>
                      <a:pt x="505594" y="254427"/>
                      <a:pt x="505594" y="254427"/>
                      <a:pt x="574020" y="189871"/>
                    </a:cubicBezTo>
                    <a:cubicBezTo>
                      <a:pt x="574020" y="189871"/>
                      <a:pt x="574020" y="189871"/>
                      <a:pt x="574020" y="186074"/>
                    </a:cubicBezTo>
                    <a:cubicBezTo>
                      <a:pt x="574020" y="186074"/>
                      <a:pt x="574020" y="186074"/>
                      <a:pt x="672858" y="91138"/>
                    </a:cubicBezTo>
                    <a:cubicBezTo>
                      <a:pt x="672858" y="91138"/>
                      <a:pt x="672858" y="91138"/>
                      <a:pt x="482785" y="94936"/>
                    </a:cubicBezTo>
                    <a:cubicBezTo>
                      <a:pt x="482785" y="94936"/>
                      <a:pt x="482785" y="94936"/>
                      <a:pt x="574020" y="3798"/>
                    </a:cubicBezTo>
                    <a:cubicBezTo>
                      <a:pt x="574020" y="3798"/>
                      <a:pt x="574020" y="3798"/>
                      <a:pt x="8477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47" name="矩形 146"/>
            <p:cNvSpPr/>
            <p:nvPr/>
          </p:nvSpPr>
          <p:spPr>
            <a:xfrm>
              <a:off x="1359110" y="5052332"/>
              <a:ext cx="249299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000" dirty="0">
                  <a:solidFill>
                    <a:srgbClr val="0085D0"/>
                  </a:solidFill>
                  <a:cs typeface="+mn-ea"/>
                  <a:sym typeface="+mn-lt"/>
                </a:rPr>
                <a:t>和庆旺</a:t>
              </a:r>
            </a:p>
          </p:txBody>
        </p:sp>
      </p:grpSp>
      <p:sp>
        <p:nvSpPr>
          <p:cNvPr id="148" name="矩形 147"/>
          <p:cNvSpPr/>
          <p:nvPr/>
        </p:nvSpPr>
        <p:spPr>
          <a:xfrm>
            <a:off x="7611350" y="1987067"/>
            <a:ext cx="17748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300" dirty="0">
                <a:solidFill>
                  <a:srgbClr val="DE2A2A"/>
                </a:solidFill>
                <a:cs typeface="+mn-ea"/>
                <a:sym typeface="+mn-lt"/>
              </a:rPr>
              <a:t>工作履历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5997732" y="2909604"/>
            <a:ext cx="4931934" cy="1004993"/>
            <a:chOff x="5997732" y="2909604"/>
            <a:chExt cx="4931934" cy="1004993"/>
          </a:xfrm>
        </p:grpSpPr>
        <p:sp>
          <p:nvSpPr>
            <p:cNvPr id="149" name="矩形 148"/>
            <p:cNvSpPr/>
            <p:nvPr/>
          </p:nvSpPr>
          <p:spPr>
            <a:xfrm>
              <a:off x="5997732" y="2909604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2012年2月-2013年4月</a:t>
              </a:r>
            </a:p>
          </p:txBody>
        </p:sp>
        <p:sp>
          <p:nvSpPr>
            <p:cNvPr id="150" name="矩形 149"/>
            <p:cNvSpPr/>
            <p:nvPr/>
          </p:nvSpPr>
          <p:spPr>
            <a:xfrm>
              <a:off x="6067880" y="3289426"/>
              <a:ext cx="4861786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就职于嘀嗒团，入职2个月流水业绩稳居前三，并创造单笔广告费5w的最高纪录！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019108" y="4355844"/>
            <a:ext cx="5274178" cy="999283"/>
            <a:chOff x="6019108" y="4355844"/>
            <a:chExt cx="5274178" cy="999283"/>
          </a:xfrm>
        </p:grpSpPr>
        <p:sp>
          <p:nvSpPr>
            <p:cNvPr id="151" name="矩形 150"/>
            <p:cNvSpPr/>
            <p:nvPr/>
          </p:nvSpPr>
          <p:spPr>
            <a:xfrm>
              <a:off x="6060544" y="4355844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201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3年4月-2014年3月</a:t>
              </a:r>
            </a:p>
          </p:txBody>
        </p:sp>
        <p:sp>
          <p:nvSpPr>
            <p:cNvPr id="152" name="矩形 151"/>
            <p:cNvSpPr/>
            <p:nvPr/>
          </p:nvSpPr>
          <p:spPr>
            <a:xfrm>
              <a:off x="6019108" y="4729956"/>
              <a:ext cx="5274178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就职于道驰网络科技有限公司（即博雅立方渠道），主要负责SEM智能优化系统的售卖！</a:t>
              </a:r>
            </a:p>
          </p:txBody>
        </p:sp>
      </p:grpSp>
      <p:sp>
        <p:nvSpPr>
          <p:cNvPr id="153" name="矩形 152"/>
          <p:cNvSpPr/>
          <p:nvPr/>
        </p:nvSpPr>
        <p:spPr>
          <a:xfrm>
            <a:off x="5985979" y="5789824"/>
            <a:ext cx="4738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DE2A2A"/>
                </a:solidFill>
                <a:cs typeface="+mn-ea"/>
                <a:sym typeface="+mn-lt"/>
              </a:rPr>
              <a:t>2014年4月7日至今一直在LBS事业部一团！</a:t>
            </a:r>
          </a:p>
        </p:txBody>
      </p:sp>
      <p:grpSp>
        <p:nvGrpSpPr>
          <p:cNvPr id="174" name="组合 173"/>
          <p:cNvGrpSpPr/>
          <p:nvPr/>
        </p:nvGrpSpPr>
        <p:grpSpPr>
          <a:xfrm>
            <a:off x="5546736" y="3000573"/>
            <a:ext cx="202810" cy="202810"/>
            <a:chOff x="1938965" y="3133901"/>
            <a:chExt cx="202810" cy="202810"/>
          </a:xfrm>
        </p:grpSpPr>
        <p:sp>
          <p:nvSpPr>
            <p:cNvPr id="176" name="椭圆 175"/>
            <p:cNvSpPr/>
            <p:nvPr/>
          </p:nvSpPr>
          <p:spPr>
            <a:xfrm>
              <a:off x="1938965" y="3133901"/>
              <a:ext cx="202810" cy="202810"/>
            </a:xfrm>
            <a:prstGeom prst="ellipse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7" name="椭圆 176"/>
            <p:cNvSpPr/>
            <p:nvPr/>
          </p:nvSpPr>
          <p:spPr>
            <a:xfrm rot="10800000">
              <a:off x="1984315" y="3179251"/>
              <a:ext cx="112110" cy="112110"/>
            </a:xfrm>
            <a:prstGeom prst="ellipse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5552426" y="4436829"/>
            <a:ext cx="202810" cy="202810"/>
            <a:chOff x="1938965" y="3133901"/>
            <a:chExt cx="202810" cy="202810"/>
          </a:xfrm>
        </p:grpSpPr>
        <p:sp>
          <p:nvSpPr>
            <p:cNvPr id="181" name="椭圆 180"/>
            <p:cNvSpPr/>
            <p:nvPr/>
          </p:nvSpPr>
          <p:spPr>
            <a:xfrm>
              <a:off x="1938965" y="3133901"/>
              <a:ext cx="202810" cy="202810"/>
            </a:xfrm>
            <a:prstGeom prst="ellipse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82" name="椭圆 181"/>
            <p:cNvSpPr/>
            <p:nvPr/>
          </p:nvSpPr>
          <p:spPr>
            <a:xfrm rot="10800000">
              <a:off x="1984315" y="3179251"/>
              <a:ext cx="112110" cy="112110"/>
            </a:xfrm>
            <a:prstGeom prst="ellipse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85D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5552426" y="5873085"/>
            <a:ext cx="202810" cy="202810"/>
            <a:chOff x="1938965" y="3133901"/>
            <a:chExt cx="202810" cy="202810"/>
          </a:xfrm>
        </p:grpSpPr>
        <p:sp>
          <p:nvSpPr>
            <p:cNvPr id="184" name="椭圆 183"/>
            <p:cNvSpPr/>
            <p:nvPr/>
          </p:nvSpPr>
          <p:spPr>
            <a:xfrm>
              <a:off x="1938965" y="3133901"/>
              <a:ext cx="202810" cy="202810"/>
            </a:xfrm>
            <a:prstGeom prst="ellipse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85" name="椭圆 184"/>
            <p:cNvSpPr/>
            <p:nvPr/>
          </p:nvSpPr>
          <p:spPr>
            <a:xfrm rot="10800000">
              <a:off x="1984315" y="3179251"/>
              <a:ext cx="112110" cy="112110"/>
            </a:xfrm>
            <a:prstGeom prst="ellipse">
              <a:avLst/>
            </a:pr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557450" y="2240123"/>
            <a:ext cx="2339119" cy="2339119"/>
            <a:chOff x="1557450" y="2240123"/>
            <a:chExt cx="2339119" cy="2339119"/>
          </a:xfrm>
        </p:grpSpPr>
        <p:sp>
          <p:nvSpPr>
            <p:cNvPr id="138" name="椭圆 137"/>
            <p:cNvSpPr/>
            <p:nvPr/>
          </p:nvSpPr>
          <p:spPr>
            <a:xfrm>
              <a:off x="1557450" y="2240123"/>
              <a:ext cx="2339119" cy="2339119"/>
            </a:xfrm>
            <a:prstGeom prst="ellipse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6" name="椭圆 155"/>
            <p:cNvSpPr/>
            <p:nvPr/>
          </p:nvSpPr>
          <p:spPr>
            <a:xfrm>
              <a:off x="1626266" y="2309458"/>
              <a:ext cx="2200450" cy="2200450"/>
            </a:xfrm>
            <a:prstGeom prst="ellipse">
              <a:avLst/>
            </a:prstGeom>
            <a:blipFill dpi="0" rotWithShape="1">
              <a:blip r:embed="rId2"/>
              <a:srcRect/>
              <a:tile tx="-53975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688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75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6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07917" y="5256985"/>
            <a:ext cx="9576166" cy="613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我</a:t>
            </a:r>
            <a:r>
              <a:rPr lang="zh-CN" altLang="en-US" sz="1200" dirty="0">
                <a:solidFill>
                  <a:srgbClr val="000000"/>
                </a:solidFill>
                <a:cs typeface="+mn-ea"/>
                <a:sym typeface="+mn-lt"/>
              </a:rPr>
              <a:t>认为自己明确职业兴趣及方向，有一定的能力优势，但是也有一定的能力劣势，所以要发挥自己的优势，培养自己不够的能力。平时要多对自己的不足进行强化的训练</a:t>
            </a:r>
            <a:r>
              <a:rPr lang="zh-CN" altLang="en-US" sz="1200" dirty="0" smtClean="0">
                <a:solidFill>
                  <a:srgbClr val="000000"/>
                </a:solidFill>
                <a:cs typeface="+mn-ea"/>
                <a:sym typeface="+mn-lt"/>
              </a:rPr>
              <a:t>，如</a:t>
            </a:r>
            <a:r>
              <a:rPr lang="zh-CN" altLang="en-US" sz="1200" dirty="0">
                <a:solidFill>
                  <a:srgbClr val="000000"/>
                </a:solidFill>
                <a:cs typeface="+mn-ea"/>
                <a:sym typeface="+mn-lt"/>
              </a:rPr>
              <a:t>，要多练练写作，多看一些课外书，拓宽自己的视野，等等</a:t>
            </a:r>
            <a:endParaRPr lang="zh-CN" altLang="en-US" sz="1200" dirty="0"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0" y="4554958"/>
            <a:ext cx="12192000" cy="461665"/>
            <a:chOff x="0" y="4554958"/>
            <a:chExt cx="12192000" cy="461665"/>
          </a:xfrm>
        </p:grpSpPr>
        <p:sp>
          <p:nvSpPr>
            <p:cNvPr id="3" name="矩形 2"/>
            <p:cNvSpPr/>
            <p:nvPr/>
          </p:nvSpPr>
          <p:spPr>
            <a:xfrm>
              <a:off x="5080338" y="4554958"/>
              <a:ext cx="2031325" cy="461665"/>
            </a:xfrm>
            <a:prstGeom prst="rect">
              <a:avLst/>
            </a:prstGeom>
            <a:solidFill>
              <a:srgbClr val="0085D0"/>
            </a:solidFill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cs typeface="+mn-ea"/>
                  <a:sym typeface="+mn-lt"/>
                </a:rPr>
                <a:t>自我分析小结</a:t>
              </a: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0" y="5016623"/>
              <a:ext cx="12192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6479129" y="1906401"/>
            <a:ext cx="4637369" cy="1721810"/>
            <a:chOff x="6687855" y="2017252"/>
            <a:chExt cx="4637369" cy="1721810"/>
          </a:xfrm>
        </p:grpSpPr>
        <p:sp>
          <p:nvSpPr>
            <p:cNvPr id="6" name="矩形 5"/>
            <p:cNvSpPr/>
            <p:nvPr/>
          </p:nvSpPr>
          <p:spPr>
            <a:xfrm>
              <a:off x="8436887" y="2332594"/>
              <a:ext cx="2888337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头脑灵活</a:t>
              </a:r>
              <a:r>
                <a:rPr lang="en-US" altLang="zh-CN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,</a:t>
              </a: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有较强的上进心，逻辑推理能力比较强；相信自己行，能全神贯注，能够客观地分析和处理问题，对自己要求严格，经常制定目标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6687855" y="2017252"/>
              <a:ext cx="1415772" cy="1721810"/>
              <a:chOff x="6411630" y="2017252"/>
              <a:chExt cx="1415772" cy="1721810"/>
            </a:xfrm>
          </p:grpSpPr>
          <p:sp>
            <p:nvSpPr>
              <p:cNvPr id="8" name="圆角矩形 7"/>
              <p:cNvSpPr/>
              <p:nvPr/>
            </p:nvSpPr>
            <p:spPr>
              <a:xfrm rot="2700000">
                <a:off x="6439931" y="2204623"/>
                <a:ext cx="1343464" cy="1343462"/>
              </a:xfrm>
              <a:prstGeom prst="roundRect">
                <a:avLst/>
              </a:prstGeom>
              <a:solidFill>
                <a:srgbClr val="008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圆角矩形 8"/>
              <p:cNvSpPr/>
              <p:nvPr/>
            </p:nvSpPr>
            <p:spPr>
              <a:xfrm rot="2700000">
                <a:off x="6470521" y="2267225"/>
                <a:ext cx="1291604" cy="1291602"/>
              </a:xfrm>
              <a:prstGeom prst="roundRect">
                <a:avLst/>
              </a:prstGeom>
              <a:solidFill>
                <a:schemeClr val="bg2">
                  <a:lumMod val="10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" name="圆角矩形 9"/>
              <p:cNvSpPr/>
              <p:nvPr/>
            </p:nvSpPr>
            <p:spPr>
              <a:xfrm rot="2700000">
                <a:off x="6501141" y="2333434"/>
                <a:ext cx="1236753" cy="1236751"/>
              </a:xfrm>
              <a:prstGeom prst="roundRect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6411630" y="2701927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solidFill>
                      <a:srgbClr val="FB5550"/>
                    </a:solidFill>
                    <a:latin typeface="时尚中黑简体" panose="01010104010101010101" pitchFamily="2" charset="-122"/>
                    <a:ea typeface="时尚中黑简体" panose="01010104010101010101" pitchFamily="2" charset="-122"/>
                  </a:defRPr>
                </a:lvl1pPr>
              </a:lstStyle>
              <a:p>
                <a:r>
                  <a:rPr lang="zh-CN" altLang="en-US" dirty="0">
                    <a:solidFill>
                      <a:srgbClr val="0085D0"/>
                    </a:solidFill>
                    <a:latin typeface="+mn-lt"/>
                    <a:ea typeface="+mn-ea"/>
                    <a:cs typeface="+mn-ea"/>
                    <a:sym typeface="+mn-lt"/>
                  </a:rPr>
                  <a:t>能力劣势</a:t>
                </a:r>
              </a:p>
            </p:txBody>
          </p:sp>
          <p:sp>
            <p:nvSpPr>
              <p:cNvPr id="12" name="任意多边形 11"/>
              <p:cNvSpPr/>
              <p:nvPr/>
            </p:nvSpPr>
            <p:spPr>
              <a:xfrm>
                <a:off x="6737769" y="3442696"/>
                <a:ext cx="763494" cy="296366"/>
              </a:xfrm>
              <a:custGeom>
                <a:avLst/>
                <a:gdLst>
                  <a:gd name="connsiteX0" fmla="*/ 0 w 763494"/>
                  <a:gd name="connsiteY0" fmla="*/ 0 h 296366"/>
                  <a:gd name="connsiteX1" fmla="*/ 763494 w 763494"/>
                  <a:gd name="connsiteY1" fmla="*/ 0 h 296366"/>
                  <a:gd name="connsiteX2" fmla="*/ 527502 w 763494"/>
                  <a:gd name="connsiteY2" fmla="*/ 235992 h 296366"/>
                  <a:gd name="connsiteX3" fmla="*/ 235992 w 763494"/>
                  <a:gd name="connsiteY3" fmla="*/ 235992 h 296366"/>
                  <a:gd name="connsiteX4" fmla="*/ 0 w 763494"/>
                  <a:gd name="connsiteY4" fmla="*/ 0 h 296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3494" h="296366">
                    <a:moveTo>
                      <a:pt x="0" y="0"/>
                    </a:moveTo>
                    <a:lnTo>
                      <a:pt x="763494" y="0"/>
                    </a:lnTo>
                    <a:lnTo>
                      <a:pt x="527502" y="235992"/>
                    </a:lnTo>
                    <a:cubicBezTo>
                      <a:pt x="447004" y="316491"/>
                      <a:pt x="316490" y="316491"/>
                      <a:pt x="235992" y="2359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任意多边形 12"/>
              <p:cNvSpPr/>
              <p:nvPr/>
            </p:nvSpPr>
            <p:spPr>
              <a:xfrm rot="10800000">
                <a:off x="6729916" y="2017252"/>
                <a:ext cx="763494" cy="296366"/>
              </a:xfrm>
              <a:custGeom>
                <a:avLst/>
                <a:gdLst>
                  <a:gd name="connsiteX0" fmla="*/ 0 w 763494"/>
                  <a:gd name="connsiteY0" fmla="*/ 0 h 296366"/>
                  <a:gd name="connsiteX1" fmla="*/ 763494 w 763494"/>
                  <a:gd name="connsiteY1" fmla="*/ 0 h 296366"/>
                  <a:gd name="connsiteX2" fmla="*/ 527502 w 763494"/>
                  <a:gd name="connsiteY2" fmla="*/ 235992 h 296366"/>
                  <a:gd name="connsiteX3" fmla="*/ 235992 w 763494"/>
                  <a:gd name="connsiteY3" fmla="*/ 235992 h 296366"/>
                  <a:gd name="connsiteX4" fmla="*/ 0 w 763494"/>
                  <a:gd name="connsiteY4" fmla="*/ 0 h 296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3494" h="296366">
                    <a:moveTo>
                      <a:pt x="0" y="0"/>
                    </a:moveTo>
                    <a:lnTo>
                      <a:pt x="763494" y="0"/>
                    </a:lnTo>
                    <a:lnTo>
                      <a:pt x="527502" y="235992"/>
                    </a:lnTo>
                    <a:cubicBezTo>
                      <a:pt x="447004" y="316491"/>
                      <a:pt x="316490" y="316491"/>
                      <a:pt x="235992" y="2359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1075502" y="1906401"/>
            <a:ext cx="4410746" cy="1721810"/>
            <a:chOff x="730109" y="2017252"/>
            <a:chExt cx="4410746" cy="1721810"/>
          </a:xfrm>
        </p:grpSpPr>
        <p:sp>
          <p:nvSpPr>
            <p:cNvPr id="15" name="矩形 14"/>
            <p:cNvSpPr/>
            <p:nvPr/>
          </p:nvSpPr>
          <p:spPr>
            <a:xfrm>
              <a:off x="730109" y="2345096"/>
              <a:ext cx="261194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一件事做第二遍定会出错；做事过于理性，而有时候应该是按常规出牌的；有严重的个人中心主义</a:t>
              </a:r>
              <a:r>
                <a:rPr lang="en-US" altLang="zh-CN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,</a:t>
              </a:r>
              <a:r>
                <a:rPr lang="zh-CN" altLang="en-US" sz="12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有时听不进别人的劝导</a:t>
              </a: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725083" y="2017252"/>
              <a:ext cx="1415772" cy="1721810"/>
              <a:chOff x="3787889" y="2017252"/>
              <a:chExt cx="1415772" cy="1721810"/>
            </a:xfrm>
          </p:grpSpPr>
          <p:sp>
            <p:nvSpPr>
              <p:cNvPr id="17" name="圆角矩形 16"/>
              <p:cNvSpPr/>
              <p:nvPr/>
            </p:nvSpPr>
            <p:spPr>
              <a:xfrm rot="2700000">
                <a:off x="3815264" y="2204623"/>
                <a:ext cx="1343464" cy="1343462"/>
              </a:xfrm>
              <a:prstGeom prst="roundRect">
                <a:avLst/>
              </a:pr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2700000">
                <a:off x="3845854" y="2267225"/>
                <a:ext cx="1291604" cy="1291602"/>
              </a:xfrm>
              <a:prstGeom prst="roundRect">
                <a:avLst/>
              </a:prstGeom>
              <a:solidFill>
                <a:schemeClr val="bg2">
                  <a:lumMod val="10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2700000">
                <a:off x="3876474" y="2333434"/>
                <a:ext cx="1236753" cy="1236751"/>
              </a:xfrm>
              <a:prstGeom prst="roundRect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4113102" y="3442696"/>
                <a:ext cx="763494" cy="296366"/>
              </a:xfrm>
              <a:custGeom>
                <a:avLst/>
                <a:gdLst>
                  <a:gd name="connsiteX0" fmla="*/ 0 w 763494"/>
                  <a:gd name="connsiteY0" fmla="*/ 0 h 296366"/>
                  <a:gd name="connsiteX1" fmla="*/ 763494 w 763494"/>
                  <a:gd name="connsiteY1" fmla="*/ 0 h 296366"/>
                  <a:gd name="connsiteX2" fmla="*/ 527502 w 763494"/>
                  <a:gd name="connsiteY2" fmla="*/ 235992 h 296366"/>
                  <a:gd name="connsiteX3" fmla="*/ 235992 w 763494"/>
                  <a:gd name="connsiteY3" fmla="*/ 235992 h 296366"/>
                  <a:gd name="connsiteX4" fmla="*/ 0 w 763494"/>
                  <a:gd name="connsiteY4" fmla="*/ 0 h 296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3494" h="296366">
                    <a:moveTo>
                      <a:pt x="0" y="0"/>
                    </a:moveTo>
                    <a:lnTo>
                      <a:pt x="763494" y="0"/>
                    </a:lnTo>
                    <a:lnTo>
                      <a:pt x="527502" y="235992"/>
                    </a:lnTo>
                    <a:cubicBezTo>
                      <a:pt x="447004" y="316491"/>
                      <a:pt x="316490" y="316491"/>
                      <a:pt x="235992" y="2359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 rot="10800000">
                <a:off x="4113102" y="2017252"/>
                <a:ext cx="763494" cy="296366"/>
              </a:xfrm>
              <a:custGeom>
                <a:avLst/>
                <a:gdLst>
                  <a:gd name="connsiteX0" fmla="*/ 0 w 763494"/>
                  <a:gd name="connsiteY0" fmla="*/ 0 h 296366"/>
                  <a:gd name="connsiteX1" fmla="*/ 763494 w 763494"/>
                  <a:gd name="connsiteY1" fmla="*/ 0 h 296366"/>
                  <a:gd name="connsiteX2" fmla="*/ 527502 w 763494"/>
                  <a:gd name="connsiteY2" fmla="*/ 235992 h 296366"/>
                  <a:gd name="connsiteX3" fmla="*/ 235992 w 763494"/>
                  <a:gd name="connsiteY3" fmla="*/ 235992 h 296366"/>
                  <a:gd name="connsiteX4" fmla="*/ 0 w 763494"/>
                  <a:gd name="connsiteY4" fmla="*/ 0 h 296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3494" h="296366">
                    <a:moveTo>
                      <a:pt x="0" y="0"/>
                    </a:moveTo>
                    <a:lnTo>
                      <a:pt x="763494" y="0"/>
                    </a:lnTo>
                    <a:lnTo>
                      <a:pt x="527502" y="235992"/>
                    </a:lnTo>
                    <a:cubicBezTo>
                      <a:pt x="447004" y="316491"/>
                      <a:pt x="316490" y="316491"/>
                      <a:pt x="235992" y="23599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3787889" y="2711414"/>
                <a:ext cx="14157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400">
                    <a:solidFill>
                      <a:srgbClr val="FB5550"/>
                    </a:solidFill>
                    <a:latin typeface="时尚中黑简体" panose="01010104010101010101" pitchFamily="2" charset="-122"/>
                    <a:ea typeface="时尚中黑简体" panose="01010104010101010101" pitchFamily="2" charset="-122"/>
                  </a:defRPr>
                </a:lvl1pPr>
              </a:lstStyle>
              <a:p>
                <a:r>
                  <a:rPr lang="zh-CN" altLang="en-US" dirty="0">
                    <a:solidFill>
                      <a:srgbClr val="DE2A2A"/>
                    </a:solidFill>
                    <a:latin typeface="+mn-lt"/>
                    <a:ea typeface="+mn-ea"/>
                    <a:cs typeface="+mn-ea"/>
                    <a:sym typeface="+mn-lt"/>
                  </a:rPr>
                  <a:t>能力优势</a:t>
                </a:r>
              </a:p>
            </p:txBody>
          </p:sp>
        </p:grpSp>
      </p:grpSp>
      <p:sp>
        <p:nvSpPr>
          <p:cNvPr id="23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矩形 140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>
                <a:solidFill>
                  <a:srgbClr val="0085D0"/>
                </a:solidFill>
                <a:cs typeface="+mn-ea"/>
                <a:sym typeface="+mn-lt"/>
              </a:rPr>
              <a:t>胜任能力</a:t>
            </a:r>
          </a:p>
        </p:txBody>
      </p:sp>
      <p:sp>
        <p:nvSpPr>
          <p:cNvPr id="142" name="矩形 141"/>
          <p:cNvSpPr/>
          <p:nvPr/>
        </p:nvSpPr>
        <p:spPr>
          <a:xfrm>
            <a:off x="4388005" y="774325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COMPETENCE</a:t>
            </a:r>
          </a:p>
        </p:txBody>
      </p:sp>
    </p:spTree>
    <p:extLst>
      <p:ext uri="{BB962C8B-B14F-4D97-AF65-F5344CB8AC3E}">
        <p14:creationId xmlns:p14="http://schemas.microsoft.com/office/powerpoint/2010/main" val="347732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盘古荣誉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388005" y="774325"/>
            <a:ext cx="19116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PANGU HONOR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0" y="4251208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53165" y="2593537"/>
            <a:ext cx="2939697" cy="1754797"/>
            <a:chOff x="53165" y="2593537"/>
            <a:chExt cx="2939697" cy="1754797"/>
          </a:xfrm>
        </p:grpSpPr>
        <p:sp>
          <p:nvSpPr>
            <p:cNvPr id="126" name="矩形 125"/>
            <p:cNvSpPr/>
            <p:nvPr/>
          </p:nvSpPr>
          <p:spPr>
            <a:xfrm>
              <a:off x="53165" y="2971414"/>
              <a:ext cx="2939697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获得大盘古新增流水第二名和大盘古门店奖第四双项荣誉！</a:t>
              </a:r>
            </a:p>
          </p:txBody>
        </p:sp>
        <p:sp>
          <p:nvSpPr>
            <p:cNvPr id="185" name="矩形 184"/>
            <p:cNvSpPr/>
            <p:nvPr/>
          </p:nvSpPr>
          <p:spPr>
            <a:xfrm>
              <a:off x="91371" y="2593537"/>
              <a:ext cx="2710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2014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年6月流水134310.0</a:t>
              </a:r>
            </a:p>
          </p:txBody>
        </p:sp>
        <p:grpSp>
          <p:nvGrpSpPr>
            <p:cNvPr id="191" name="组合 190"/>
            <p:cNvGrpSpPr/>
            <p:nvPr/>
          </p:nvGrpSpPr>
          <p:grpSpPr>
            <a:xfrm>
              <a:off x="1436492" y="3690058"/>
              <a:ext cx="202810" cy="658276"/>
              <a:chOff x="1938965" y="2678435"/>
              <a:chExt cx="202810" cy="658276"/>
            </a:xfrm>
          </p:grpSpPr>
          <p:sp>
            <p:nvSpPr>
              <p:cNvPr id="192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3" name="椭圆 192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4" name="椭圆 193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2" name="组合 231"/>
          <p:cNvGrpSpPr/>
          <p:nvPr/>
        </p:nvGrpSpPr>
        <p:grpSpPr>
          <a:xfrm>
            <a:off x="1915846" y="4155425"/>
            <a:ext cx="3003833" cy="1714197"/>
            <a:chOff x="1915846" y="4155425"/>
            <a:chExt cx="3003833" cy="1714197"/>
          </a:xfrm>
        </p:grpSpPr>
        <p:grpSp>
          <p:nvGrpSpPr>
            <p:cNvPr id="212" name="组合 211"/>
            <p:cNvGrpSpPr/>
            <p:nvPr/>
          </p:nvGrpSpPr>
          <p:grpSpPr>
            <a:xfrm rot="10800000">
              <a:off x="3354244" y="4155425"/>
              <a:ext cx="202810" cy="658276"/>
              <a:chOff x="1938965" y="2678435"/>
              <a:chExt cx="202810" cy="658276"/>
            </a:xfrm>
          </p:grpSpPr>
          <p:sp>
            <p:nvSpPr>
              <p:cNvPr id="215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6" name="椭圆 215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7" name="椭圆 216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13" name="矩形 212"/>
            <p:cNvSpPr/>
            <p:nvPr/>
          </p:nvSpPr>
          <p:spPr>
            <a:xfrm>
              <a:off x="1915846" y="4879859"/>
              <a:ext cx="2941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DE2A2A"/>
                  </a:solidFill>
                  <a:cs typeface="+mn-ea"/>
                  <a:sym typeface="+mn-lt"/>
                </a:rPr>
                <a:t>2014</a:t>
              </a:r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年7月份流水306241.0</a:t>
              </a:r>
            </a:p>
          </p:txBody>
        </p:sp>
        <p:sp>
          <p:nvSpPr>
            <p:cNvPr id="214" name="矩形 213"/>
            <p:cNvSpPr/>
            <p:nvPr/>
          </p:nvSpPr>
          <p:spPr>
            <a:xfrm>
              <a:off x="2006128" y="5244451"/>
              <a:ext cx="2913551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获得“石家庄LBS事业部个人流水业绩销售冠军”</a:t>
              </a:r>
            </a:p>
          </p:txBody>
        </p:sp>
      </p:grpSp>
      <p:grpSp>
        <p:nvGrpSpPr>
          <p:cNvPr id="242" name="组合 241"/>
          <p:cNvGrpSpPr/>
          <p:nvPr/>
        </p:nvGrpSpPr>
        <p:grpSpPr>
          <a:xfrm>
            <a:off x="9750663" y="4145524"/>
            <a:ext cx="2322635" cy="1686322"/>
            <a:chOff x="9750663" y="4145524"/>
            <a:chExt cx="2322635" cy="1686322"/>
          </a:xfrm>
        </p:grpSpPr>
        <p:grpSp>
          <p:nvGrpSpPr>
            <p:cNvPr id="226" name="组合 225"/>
            <p:cNvGrpSpPr/>
            <p:nvPr/>
          </p:nvGrpSpPr>
          <p:grpSpPr>
            <a:xfrm rot="10800000">
              <a:off x="10809545" y="4145524"/>
              <a:ext cx="202810" cy="658276"/>
              <a:chOff x="1938965" y="2678435"/>
              <a:chExt cx="202810" cy="658276"/>
            </a:xfrm>
          </p:grpSpPr>
          <p:sp>
            <p:nvSpPr>
              <p:cNvPr id="227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9" name="椭圆 228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30" name="矩形 229"/>
            <p:cNvSpPr/>
            <p:nvPr/>
          </p:nvSpPr>
          <p:spPr>
            <a:xfrm>
              <a:off x="10245043" y="4875315"/>
              <a:ext cx="1287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2015年2月</a:t>
              </a:r>
            </a:p>
          </p:txBody>
        </p:sp>
        <p:sp>
          <p:nvSpPr>
            <p:cNvPr id="231" name="矩形 230"/>
            <p:cNvSpPr/>
            <p:nvPr/>
          </p:nvSpPr>
          <p:spPr>
            <a:xfrm>
              <a:off x="9750663" y="5206675"/>
              <a:ext cx="2322635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实现个人流水破百万，为河北省首位个人流水破百万！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824421" y="2586663"/>
            <a:ext cx="2941831" cy="1761671"/>
            <a:chOff x="3824421" y="2586663"/>
            <a:chExt cx="2941831" cy="1761671"/>
          </a:xfrm>
        </p:grpSpPr>
        <p:grpSp>
          <p:nvGrpSpPr>
            <p:cNvPr id="204" name="组合 203"/>
            <p:cNvGrpSpPr/>
            <p:nvPr/>
          </p:nvGrpSpPr>
          <p:grpSpPr>
            <a:xfrm>
              <a:off x="5271996" y="3690058"/>
              <a:ext cx="202810" cy="658276"/>
              <a:chOff x="1938965" y="2678435"/>
              <a:chExt cx="202810" cy="658276"/>
            </a:xfrm>
          </p:grpSpPr>
          <p:sp>
            <p:nvSpPr>
              <p:cNvPr id="205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6" name="椭圆 205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7" name="椭圆 206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7" name="组合 236"/>
            <p:cNvGrpSpPr/>
            <p:nvPr/>
          </p:nvGrpSpPr>
          <p:grpSpPr>
            <a:xfrm>
              <a:off x="3824421" y="2586663"/>
              <a:ext cx="2941831" cy="994503"/>
              <a:chOff x="3914802" y="2201873"/>
              <a:chExt cx="2941831" cy="994503"/>
            </a:xfrm>
          </p:grpSpPr>
          <p:sp>
            <p:nvSpPr>
              <p:cNvPr id="234" name="矩形 233"/>
              <p:cNvSpPr/>
              <p:nvPr/>
            </p:nvSpPr>
            <p:spPr>
              <a:xfrm>
                <a:off x="3914802" y="2201873"/>
                <a:ext cx="29418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0085D0"/>
                    </a:solidFill>
                    <a:cs typeface="+mn-ea"/>
                    <a:sym typeface="+mn-lt"/>
                  </a:rPr>
                  <a:t>2014年8月份流水309953.0</a:t>
                </a:r>
              </a:p>
            </p:txBody>
          </p:sp>
          <p:sp>
            <p:nvSpPr>
              <p:cNvPr id="235" name="矩形 234"/>
              <p:cNvSpPr/>
              <p:nvPr/>
            </p:nvSpPr>
            <p:spPr>
              <a:xfrm>
                <a:off x="4109382" y="2571205"/>
                <a:ext cx="2706559" cy="6251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777777"/>
                    </a:solidFill>
                    <a:cs typeface="+mn-ea"/>
                    <a:sym typeface="+mn-lt"/>
                  </a:rPr>
                  <a:t>获得“石家庄LBS事业部个人流水业绩销售冠军”</a:t>
                </a:r>
              </a:p>
            </p:txBody>
          </p:sp>
        </p:grpSp>
      </p:grpSp>
      <p:grpSp>
        <p:nvGrpSpPr>
          <p:cNvPr id="233" name="组合 232"/>
          <p:cNvGrpSpPr/>
          <p:nvPr/>
        </p:nvGrpSpPr>
        <p:grpSpPr>
          <a:xfrm>
            <a:off x="5749414" y="4145524"/>
            <a:ext cx="2941831" cy="1692348"/>
            <a:chOff x="5749414" y="4145524"/>
            <a:chExt cx="2941831" cy="1692348"/>
          </a:xfrm>
        </p:grpSpPr>
        <p:grpSp>
          <p:nvGrpSpPr>
            <p:cNvPr id="218" name="组合 217"/>
            <p:cNvGrpSpPr/>
            <p:nvPr/>
          </p:nvGrpSpPr>
          <p:grpSpPr>
            <a:xfrm rot="10800000">
              <a:off x="7189748" y="4145524"/>
              <a:ext cx="202810" cy="658276"/>
              <a:chOff x="1938965" y="2678435"/>
              <a:chExt cx="202810" cy="658276"/>
            </a:xfrm>
          </p:grpSpPr>
          <p:sp>
            <p:nvSpPr>
              <p:cNvPr id="219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0" name="椭圆 219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1" name="椭圆 220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38" name="矩形 237"/>
            <p:cNvSpPr/>
            <p:nvPr/>
          </p:nvSpPr>
          <p:spPr>
            <a:xfrm>
              <a:off x="5749414" y="4873532"/>
              <a:ext cx="29418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2014年</a:t>
              </a:r>
              <a:r>
                <a:rPr lang="en-US" altLang="zh-CN" dirty="0">
                  <a:solidFill>
                    <a:srgbClr val="DE2A2A"/>
                  </a:solidFill>
                  <a:cs typeface="+mn-ea"/>
                  <a:sym typeface="+mn-lt"/>
                </a:rPr>
                <a:t>9</a:t>
              </a:r>
              <a:r>
                <a:rPr lang="zh-CN" altLang="en-US" dirty="0">
                  <a:solidFill>
                    <a:srgbClr val="DE2A2A"/>
                  </a:solidFill>
                  <a:cs typeface="+mn-ea"/>
                  <a:sym typeface="+mn-lt"/>
                </a:rPr>
                <a:t>月份流水309953.0</a:t>
              </a:r>
            </a:p>
          </p:txBody>
        </p:sp>
        <p:sp>
          <p:nvSpPr>
            <p:cNvPr id="239" name="矩形 238"/>
            <p:cNvSpPr/>
            <p:nvPr/>
          </p:nvSpPr>
          <p:spPr>
            <a:xfrm>
              <a:off x="6134828" y="5212701"/>
              <a:ext cx="2323288" cy="6251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获得“大盘古月度个人流水精英榜第四名”</a:t>
              </a:r>
            </a:p>
          </p:txBody>
        </p:sp>
      </p:grpSp>
      <p:grpSp>
        <p:nvGrpSpPr>
          <p:cNvPr id="236" name="组合 235"/>
          <p:cNvGrpSpPr/>
          <p:nvPr/>
        </p:nvGrpSpPr>
        <p:grpSpPr>
          <a:xfrm>
            <a:off x="7733186" y="2587804"/>
            <a:ext cx="2706703" cy="1760530"/>
            <a:chOff x="7733186" y="2587804"/>
            <a:chExt cx="2706703" cy="1760530"/>
          </a:xfrm>
        </p:grpSpPr>
        <p:grpSp>
          <p:nvGrpSpPr>
            <p:cNvPr id="222" name="组合 221"/>
            <p:cNvGrpSpPr/>
            <p:nvPr/>
          </p:nvGrpSpPr>
          <p:grpSpPr>
            <a:xfrm>
              <a:off x="9107500" y="3690058"/>
              <a:ext cx="202810" cy="658276"/>
              <a:chOff x="1938965" y="2678435"/>
              <a:chExt cx="202810" cy="658276"/>
            </a:xfrm>
          </p:grpSpPr>
          <p:sp>
            <p:nvSpPr>
              <p:cNvPr id="223" name="矩形 336"/>
              <p:cNvSpPr/>
              <p:nvPr/>
            </p:nvSpPr>
            <p:spPr>
              <a:xfrm rot="10800000">
                <a:off x="2014718" y="2678435"/>
                <a:ext cx="45719" cy="464343"/>
              </a:xfrm>
              <a:custGeom>
                <a:avLst/>
                <a:gdLst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63500 w 63500"/>
                  <a:gd name="connsiteY2" fmla="*/ 317500 h 317500"/>
                  <a:gd name="connsiteX3" fmla="*/ 0 w 63500"/>
                  <a:gd name="connsiteY3" fmla="*/ 317500 h 317500"/>
                  <a:gd name="connsiteX4" fmla="*/ 0 w 63500"/>
                  <a:gd name="connsiteY4" fmla="*/ 0 h 317500"/>
                  <a:gd name="connsiteX0" fmla="*/ 0 w 63500"/>
                  <a:gd name="connsiteY0" fmla="*/ 0 h 317500"/>
                  <a:gd name="connsiteX1" fmla="*/ 63500 w 63500"/>
                  <a:gd name="connsiteY1" fmla="*/ 0 h 317500"/>
                  <a:gd name="connsiteX2" fmla="*/ 0 w 63500"/>
                  <a:gd name="connsiteY2" fmla="*/ 317500 h 317500"/>
                  <a:gd name="connsiteX3" fmla="*/ 0 w 63500"/>
                  <a:gd name="connsiteY3" fmla="*/ 0 h 317500"/>
                  <a:gd name="connsiteX0" fmla="*/ 0 w 63500"/>
                  <a:gd name="connsiteY0" fmla="*/ 0 h 466725"/>
                  <a:gd name="connsiteX1" fmla="*/ 63500 w 63500"/>
                  <a:gd name="connsiteY1" fmla="*/ 0 h 466725"/>
                  <a:gd name="connsiteX2" fmla="*/ 19050 w 63500"/>
                  <a:gd name="connsiteY2" fmla="*/ 466725 h 466725"/>
                  <a:gd name="connsiteX3" fmla="*/ 0 w 63500"/>
                  <a:gd name="connsiteY3" fmla="*/ 0 h 466725"/>
                  <a:gd name="connsiteX0" fmla="*/ 0 w 63500"/>
                  <a:gd name="connsiteY0" fmla="*/ 0 h 464343"/>
                  <a:gd name="connsiteX1" fmla="*/ 63500 w 63500"/>
                  <a:gd name="connsiteY1" fmla="*/ 0 h 464343"/>
                  <a:gd name="connsiteX2" fmla="*/ 35587 w 63500"/>
                  <a:gd name="connsiteY2" fmla="*/ 464343 h 464343"/>
                  <a:gd name="connsiteX3" fmla="*/ 0 w 63500"/>
                  <a:gd name="connsiteY3" fmla="*/ 0 h 464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500" h="464343">
                    <a:moveTo>
                      <a:pt x="0" y="0"/>
                    </a:moveTo>
                    <a:lnTo>
                      <a:pt x="63500" y="0"/>
                    </a:lnTo>
                    <a:lnTo>
                      <a:pt x="35587" y="464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4" name="椭圆 223"/>
              <p:cNvSpPr/>
              <p:nvPr/>
            </p:nvSpPr>
            <p:spPr>
              <a:xfrm>
                <a:off x="1938965" y="3133901"/>
                <a:ext cx="202810" cy="202810"/>
              </a:xfrm>
              <a:prstGeom prst="ellipse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 rot="10800000">
                <a:off x="1984315" y="3179251"/>
                <a:ext cx="112110" cy="112110"/>
              </a:xfrm>
              <a:prstGeom prst="ellipse">
                <a:avLst/>
              </a:prstGeom>
              <a:solidFill>
                <a:srgbClr val="0085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40" name="矩形 239"/>
            <p:cNvSpPr/>
            <p:nvPr/>
          </p:nvSpPr>
          <p:spPr>
            <a:xfrm>
              <a:off x="7733186" y="2587804"/>
              <a:ext cx="27067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2014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年</a:t>
              </a:r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9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月、</a:t>
              </a:r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10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月、</a:t>
              </a:r>
              <a:r>
                <a:rPr lang="en-US" altLang="zh-CN" dirty="0">
                  <a:solidFill>
                    <a:srgbClr val="0085D0"/>
                  </a:solidFill>
                  <a:cs typeface="+mn-ea"/>
                  <a:sym typeface="+mn-lt"/>
                </a:rPr>
                <a:t>11</a:t>
              </a:r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月</a:t>
              </a:r>
            </a:p>
          </p:txBody>
        </p:sp>
        <p:sp>
          <p:nvSpPr>
            <p:cNvPr id="241" name="矩形 240"/>
            <p:cNvSpPr/>
            <p:nvPr/>
          </p:nvSpPr>
          <p:spPr>
            <a:xfrm>
              <a:off x="8126329" y="3040192"/>
              <a:ext cx="2159566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石家庄流水均在第二名！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037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48148E-6 L -0.20508 -0.00046 " pathEditMode="relative" rAng="0" ptsTypes="AA">
                                      <p:cBhvr>
                                        <p:cTn id="11" dur="2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60" y="-23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4.375E-6 -3.7037E-7 L -0.15742 -3.7037E-7 " pathEditMode="relative" rAng="0" ptsTypes="AA">
                                      <p:cBhvr>
                                        <p:cTn id="15" dur="2000" spd="-100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78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4.375E-6 -3.7037E-7 L -0.15742 -3.7037E-7 " pathEditMode="relative" rAng="0" ptsTypes="AA">
                                      <p:cBhvr>
                                        <p:cTn id="19" dur="2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78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-4.375E-6 -3.7037E-7 L -0.15742 -3.7037E-7 " pathEditMode="relative" rAng="0" ptsTypes="AA">
                                      <p:cBhvr>
                                        <p:cTn id="23" dur="2000" spd="-100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78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animMotion origin="layout" path="M -4.375E-6 -3.7037E-7 L -0.15742 -3.7037E-7 " pathEditMode="relative" rAng="0" ptsTypes="AA">
                                      <p:cBhvr>
                                        <p:cTn id="27" dur="2000" spd="-100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78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Motion origin="layout" path="M -1.875E-6 1.85185E-6 L -0.13789 1.85185E-6 " pathEditMode="relative" rAng="0" ptsTypes="AA">
                                      <p:cBhvr>
                                        <p:cTn id="31" dur="2000" spd="-100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组合 255"/>
          <p:cNvGrpSpPr/>
          <p:nvPr/>
        </p:nvGrpSpPr>
        <p:grpSpPr>
          <a:xfrm>
            <a:off x="683509" y="2109346"/>
            <a:ext cx="5514647" cy="2653769"/>
            <a:chOff x="602591" y="2566529"/>
            <a:chExt cx="5514647" cy="2653769"/>
          </a:xfrm>
        </p:grpSpPr>
        <p:grpSp>
          <p:nvGrpSpPr>
            <p:cNvPr id="198" name="组合 197"/>
            <p:cNvGrpSpPr/>
            <p:nvPr/>
          </p:nvGrpSpPr>
          <p:grpSpPr>
            <a:xfrm>
              <a:off x="4461694" y="2757659"/>
              <a:ext cx="374323" cy="2275434"/>
              <a:chOff x="4135850" y="1343025"/>
              <a:chExt cx="742950" cy="4164157"/>
            </a:xfrm>
          </p:grpSpPr>
          <p:cxnSp>
            <p:nvCxnSpPr>
              <p:cNvPr id="199" name="直接连接符 198"/>
              <p:cNvCxnSpPr/>
              <p:nvPr/>
            </p:nvCxnSpPr>
            <p:spPr>
              <a:xfrm>
                <a:off x="4876800" y="1350818"/>
                <a:ext cx="0" cy="4156364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接连接符 199"/>
              <p:cNvCxnSpPr/>
              <p:nvPr/>
            </p:nvCxnSpPr>
            <p:spPr>
              <a:xfrm flipH="1">
                <a:off x="4135850" y="1343025"/>
                <a:ext cx="742950" cy="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直接连接符 200"/>
              <p:cNvCxnSpPr/>
              <p:nvPr/>
            </p:nvCxnSpPr>
            <p:spPr>
              <a:xfrm flipH="1">
                <a:off x="4135850" y="5507182"/>
                <a:ext cx="742950" cy="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5" name="圆角矩形 204"/>
            <p:cNvSpPr/>
            <p:nvPr/>
          </p:nvSpPr>
          <p:spPr>
            <a:xfrm>
              <a:off x="3303323" y="2566529"/>
              <a:ext cx="1171430" cy="394393"/>
            </a:xfrm>
            <a:prstGeom prst="roundRect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6" name="圆角矩形 205"/>
            <p:cNvSpPr/>
            <p:nvPr/>
          </p:nvSpPr>
          <p:spPr>
            <a:xfrm>
              <a:off x="3329940" y="2580758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7" name="圆角矩形 206"/>
            <p:cNvSpPr/>
            <p:nvPr/>
          </p:nvSpPr>
          <p:spPr>
            <a:xfrm>
              <a:off x="3351842" y="2607359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8" name="任意多边形 207"/>
            <p:cNvSpPr/>
            <p:nvPr/>
          </p:nvSpPr>
          <p:spPr>
            <a:xfrm>
              <a:off x="3303322" y="2567365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9" name="任意多边形 208"/>
            <p:cNvSpPr/>
            <p:nvPr/>
          </p:nvSpPr>
          <p:spPr>
            <a:xfrm rot="10800000">
              <a:off x="4249369" y="2778537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3" name="圆角矩形 212"/>
            <p:cNvSpPr/>
            <p:nvPr/>
          </p:nvSpPr>
          <p:spPr>
            <a:xfrm>
              <a:off x="3288787" y="3682619"/>
              <a:ext cx="1171430" cy="394393"/>
            </a:xfrm>
            <a:prstGeom prst="roundRect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4" name="圆角矩形 213"/>
            <p:cNvSpPr/>
            <p:nvPr/>
          </p:nvSpPr>
          <p:spPr>
            <a:xfrm>
              <a:off x="3315404" y="3696848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5" name="圆角矩形 214"/>
            <p:cNvSpPr/>
            <p:nvPr/>
          </p:nvSpPr>
          <p:spPr>
            <a:xfrm>
              <a:off x="3337306" y="3723449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16" name="任意多边形 215"/>
            <p:cNvSpPr/>
            <p:nvPr/>
          </p:nvSpPr>
          <p:spPr>
            <a:xfrm>
              <a:off x="3288786" y="3683455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7" name="任意多边形 216"/>
            <p:cNvSpPr/>
            <p:nvPr/>
          </p:nvSpPr>
          <p:spPr>
            <a:xfrm rot="10800000">
              <a:off x="4234833" y="3894627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1" name="圆角矩形 220"/>
            <p:cNvSpPr/>
            <p:nvPr/>
          </p:nvSpPr>
          <p:spPr>
            <a:xfrm>
              <a:off x="3302008" y="4821718"/>
              <a:ext cx="1171430" cy="394393"/>
            </a:xfrm>
            <a:prstGeom prst="roundRect">
              <a:avLst/>
            </a:pr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2" name="圆角矩形 221"/>
            <p:cNvSpPr/>
            <p:nvPr/>
          </p:nvSpPr>
          <p:spPr>
            <a:xfrm>
              <a:off x="3328625" y="4835947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3" name="圆角矩形 222"/>
            <p:cNvSpPr/>
            <p:nvPr/>
          </p:nvSpPr>
          <p:spPr>
            <a:xfrm>
              <a:off x="3350527" y="4862548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4" name="任意多边形 223"/>
            <p:cNvSpPr/>
            <p:nvPr/>
          </p:nvSpPr>
          <p:spPr>
            <a:xfrm>
              <a:off x="3302007" y="4822554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5" name="任意多边形 224"/>
            <p:cNvSpPr/>
            <p:nvPr/>
          </p:nvSpPr>
          <p:spPr>
            <a:xfrm rot="10800000">
              <a:off x="4248054" y="5033726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226" name="直接连接符 225"/>
            <p:cNvCxnSpPr/>
            <p:nvPr/>
          </p:nvCxnSpPr>
          <p:spPr>
            <a:xfrm>
              <a:off x="4458977" y="3867336"/>
              <a:ext cx="1658261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矩形 240"/>
            <p:cNvSpPr/>
            <p:nvPr/>
          </p:nvSpPr>
          <p:spPr>
            <a:xfrm>
              <a:off x="3578017" y="258707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舵手</a:t>
              </a:r>
            </a:p>
          </p:txBody>
        </p:sp>
        <p:sp>
          <p:nvSpPr>
            <p:cNvPr id="242" name="矩形 241"/>
            <p:cNvSpPr/>
            <p:nvPr/>
          </p:nvSpPr>
          <p:spPr>
            <a:xfrm>
              <a:off x="3561884" y="369206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教练</a:t>
              </a:r>
            </a:p>
          </p:txBody>
        </p:sp>
        <p:sp>
          <p:nvSpPr>
            <p:cNvPr id="243" name="矩形 242"/>
            <p:cNvSpPr/>
            <p:nvPr/>
          </p:nvSpPr>
          <p:spPr>
            <a:xfrm>
              <a:off x="3445193" y="4850966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085D0"/>
                  </a:solidFill>
                  <a:cs typeface="+mn-ea"/>
                  <a:sym typeface="+mn-lt"/>
                </a:rPr>
                <a:t>监察员</a:t>
              </a:r>
            </a:p>
          </p:txBody>
        </p:sp>
        <p:sp>
          <p:nvSpPr>
            <p:cNvPr id="247" name="矩形 246"/>
            <p:cNvSpPr/>
            <p:nvPr/>
          </p:nvSpPr>
          <p:spPr>
            <a:xfrm>
              <a:off x="1459330" y="2576239"/>
              <a:ext cx="1800493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把控团队的发展方向</a:t>
              </a:r>
              <a:endParaRPr lang="en-US" altLang="zh-CN" sz="1400" dirty="0">
                <a:solidFill>
                  <a:srgbClr val="777777"/>
                </a:solidFill>
                <a:cs typeface="+mn-ea"/>
                <a:sym typeface="+mn-lt"/>
              </a:endParaRPr>
            </a:p>
          </p:txBody>
        </p:sp>
        <p:sp>
          <p:nvSpPr>
            <p:cNvPr id="248" name="矩形 247"/>
            <p:cNvSpPr/>
            <p:nvPr/>
          </p:nvSpPr>
          <p:spPr>
            <a:xfrm>
              <a:off x="961664" y="4826401"/>
              <a:ext cx="2339102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公正、公平的处理部门事务</a:t>
              </a:r>
              <a:endParaRPr lang="en-US" altLang="zh-CN" sz="1400" dirty="0">
                <a:solidFill>
                  <a:srgbClr val="777777"/>
                </a:solidFill>
                <a:cs typeface="+mn-ea"/>
                <a:sym typeface="+mn-lt"/>
              </a:endParaRPr>
            </a:p>
          </p:txBody>
        </p:sp>
        <p:sp>
          <p:nvSpPr>
            <p:cNvPr id="249" name="矩形 248"/>
            <p:cNvSpPr/>
            <p:nvPr/>
          </p:nvSpPr>
          <p:spPr>
            <a:xfrm>
              <a:off x="602591" y="3695872"/>
              <a:ext cx="2698175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帮助每一名落后的同事迅速提升</a:t>
              </a:r>
              <a:endParaRPr lang="en-US" altLang="zh-CN" sz="1400" dirty="0">
                <a:solidFill>
                  <a:srgbClr val="77777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6045422" y="2060468"/>
            <a:ext cx="5664276" cy="2669468"/>
            <a:chOff x="7368988" y="2556020"/>
            <a:chExt cx="5664276" cy="2669468"/>
          </a:xfrm>
        </p:grpSpPr>
        <p:grpSp>
          <p:nvGrpSpPr>
            <p:cNvPr id="169" name="组合 168"/>
            <p:cNvGrpSpPr/>
            <p:nvPr/>
          </p:nvGrpSpPr>
          <p:grpSpPr>
            <a:xfrm flipH="1">
              <a:off x="7368988" y="2757659"/>
              <a:ext cx="1658261" cy="2275435"/>
              <a:chOff x="4124326" y="1343025"/>
              <a:chExt cx="3291289" cy="4164157"/>
            </a:xfrm>
          </p:grpSpPr>
          <p:cxnSp>
            <p:nvCxnSpPr>
              <p:cNvPr id="194" name="直接连接符 193"/>
              <p:cNvCxnSpPr/>
              <p:nvPr/>
            </p:nvCxnSpPr>
            <p:spPr>
              <a:xfrm>
                <a:off x="4876800" y="1350818"/>
                <a:ext cx="0" cy="4156364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接连接符 194"/>
              <p:cNvCxnSpPr/>
              <p:nvPr/>
            </p:nvCxnSpPr>
            <p:spPr>
              <a:xfrm flipH="1">
                <a:off x="4135850" y="1343025"/>
                <a:ext cx="742950" cy="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接连接符 195"/>
              <p:cNvCxnSpPr/>
              <p:nvPr/>
            </p:nvCxnSpPr>
            <p:spPr>
              <a:xfrm flipH="1">
                <a:off x="4135850" y="5507182"/>
                <a:ext cx="742950" cy="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接连接符 196"/>
              <p:cNvCxnSpPr/>
              <p:nvPr/>
            </p:nvCxnSpPr>
            <p:spPr>
              <a:xfrm flipH="1">
                <a:off x="4124326" y="3429001"/>
                <a:ext cx="3291289" cy="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9" name="圆角矩形 188"/>
            <p:cNvSpPr/>
            <p:nvPr/>
          </p:nvSpPr>
          <p:spPr>
            <a:xfrm>
              <a:off x="8991832" y="2562010"/>
              <a:ext cx="1171430" cy="394393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0" name="圆角矩形 189"/>
            <p:cNvSpPr/>
            <p:nvPr/>
          </p:nvSpPr>
          <p:spPr>
            <a:xfrm>
              <a:off x="9018449" y="2576239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1" name="圆角矩形 190"/>
            <p:cNvSpPr/>
            <p:nvPr/>
          </p:nvSpPr>
          <p:spPr>
            <a:xfrm>
              <a:off x="9040351" y="2602840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92" name="任意多边形 191"/>
            <p:cNvSpPr/>
            <p:nvPr/>
          </p:nvSpPr>
          <p:spPr>
            <a:xfrm>
              <a:off x="8991831" y="2562846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3" name="任意多边形 192"/>
            <p:cNvSpPr/>
            <p:nvPr/>
          </p:nvSpPr>
          <p:spPr>
            <a:xfrm rot="10800000">
              <a:off x="9937878" y="2774018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2" name="圆角矩形 181"/>
            <p:cNvSpPr/>
            <p:nvPr/>
          </p:nvSpPr>
          <p:spPr>
            <a:xfrm>
              <a:off x="9010758" y="3683368"/>
              <a:ext cx="1171430" cy="394393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3" name="圆角矩形 182"/>
            <p:cNvSpPr/>
            <p:nvPr/>
          </p:nvSpPr>
          <p:spPr>
            <a:xfrm>
              <a:off x="9037375" y="3697597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4" name="圆角矩形 183"/>
            <p:cNvSpPr/>
            <p:nvPr/>
          </p:nvSpPr>
          <p:spPr>
            <a:xfrm>
              <a:off x="9059277" y="3724198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85" name="任意多边形 184"/>
            <p:cNvSpPr/>
            <p:nvPr/>
          </p:nvSpPr>
          <p:spPr>
            <a:xfrm>
              <a:off x="9010757" y="3684204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6" name="任意多边形 185"/>
            <p:cNvSpPr/>
            <p:nvPr/>
          </p:nvSpPr>
          <p:spPr>
            <a:xfrm rot="10800000">
              <a:off x="9956804" y="3895376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5" name="圆角矩形 174"/>
            <p:cNvSpPr/>
            <p:nvPr/>
          </p:nvSpPr>
          <p:spPr>
            <a:xfrm>
              <a:off x="9018449" y="4829599"/>
              <a:ext cx="1171430" cy="394393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6" name="圆角矩形 175"/>
            <p:cNvSpPr/>
            <p:nvPr/>
          </p:nvSpPr>
          <p:spPr>
            <a:xfrm>
              <a:off x="9045066" y="4843828"/>
              <a:ext cx="1118196" cy="376470"/>
            </a:xfrm>
            <a:prstGeom prst="round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7" name="圆角矩形 176"/>
            <p:cNvSpPr/>
            <p:nvPr/>
          </p:nvSpPr>
          <p:spPr>
            <a:xfrm>
              <a:off x="9066968" y="4870429"/>
              <a:ext cx="1074394" cy="312732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8" name="任意多边形 177"/>
            <p:cNvSpPr/>
            <p:nvPr/>
          </p:nvSpPr>
          <p:spPr>
            <a:xfrm>
              <a:off x="9018448" y="4830435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9" name="任意多边形 178"/>
            <p:cNvSpPr/>
            <p:nvPr/>
          </p:nvSpPr>
          <p:spPr>
            <a:xfrm rot="10800000">
              <a:off x="9964495" y="5041607"/>
              <a:ext cx="224144" cy="183881"/>
            </a:xfrm>
            <a:custGeom>
              <a:avLst/>
              <a:gdLst>
                <a:gd name="connsiteX0" fmla="*/ 93298 w 260988"/>
                <a:gd name="connsiteY0" fmla="*/ 0 h 260988"/>
                <a:gd name="connsiteX1" fmla="*/ 260988 w 260988"/>
                <a:gd name="connsiteY1" fmla="*/ 0 h 260988"/>
                <a:gd name="connsiteX2" fmla="*/ 0 w 260988"/>
                <a:gd name="connsiteY2" fmla="*/ 260988 h 260988"/>
                <a:gd name="connsiteX3" fmla="*/ 0 w 260988"/>
                <a:gd name="connsiteY3" fmla="*/ 93298 h 260988"/>
                <a:gd name="connsiteX4" fmla="*/ 93298 w 260988"/>
                <a:gd name="connsiteY4" fmla="*/ 0 h 26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988" h="260988">
                  <a:moveTo>
                    <a:pt x="93298" y="0"/>
                  </a:moveTo>
                  <a:lnTo>
                    <a:pt x="260988" y="0"/>
                  </a:lnTo>
                  <a:lnTo>
                    <a:pt x="0" y="260988"/>
                  </a:lnTo>
                  <a:lnTo>
                    <a:pt x="0" y="93298"/>
                  </a:lnTo>
                  <a:cubicBezTo>
                    <a:pt x="0" y="41771"/>
                    <a:pt x="41771" y="0"/>
                    <a:pt x="9329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矩形 243"/>
            <p:cNvSpPr/>
            <p:nvPr/>
          </p:nvSpPr>
          <p:spPr>
            <a:xfrm>
              <a:off x="9190438" y="367817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定心丸</a:t>
              </a:r>
            </a:p>
          </p:txBody>
        </p:sp>
        <p:sp>
          <p:nvSpPr>
            <p:cNvPr id="245" name="矩形 244"/>
            <p:cNvSpPr/>
            <p:nvPr/>
          </p:nvSpPr>
          <p:spPr>
            <a:xfrm>
              <a:off x="9165582" y="483214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先行者</a:t>
              </a:r>
            </a:p>
          </p:txBody>
        </p:sp>
        <p:sp>
          <p:nvSpPr>
            <p:cNvPr id="246" name="矩形 245"/>
            <p:cNvSpPr/>
            <p:nvPr/>
          </p:nvSpPr>
          <p:spPr>
            <a:xfrm>
              <a:off x="9152004" y="256864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2"/>
                  </a:solidFill>
                  <a:cs typeface="+mn-ea"/>
                  <a:sym typeface="+mn-lt"/>
                </a:rPr>
                <a:t>协调员</a:t>
              </a:r>
            </a:p>
          </p:txBody>
        </p:sp>
        <p:sp>
          <p:nvSpPr>
            <p:cNvPr id="250" name="矩形 249"/>
            <p:cNvSpPr/>
            <p:nvPr/>
          </p:nvSpPr>
          <p:spPr>
            <a:xfrm>
              <a:off x="10198762" y="3671896"/>
              <a:ext cx="1980029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让每一名同事有归属感</a:t>
              </a:r>
            </a:p>
          </p:txBody>
        </p:sp>
        <p:sp>
          <p:nvSpPr>
            <p:cNvPr id="251" name="矩形 250"/>
            <p:cNvSpPr/>
            <p:nvPr/>
          </p:nvSpPr>
          <p:spPr>
            <a:xfrm>
              <a:off x="10155553" y="2556020"/>
              <a:ext cx="2877711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协调团队内部以及团队之间的关系</a:t>
              </a:r>
              <a:endParaRPr lang="en-US" altLang="zh-CN" sz="1400" dirty="0">
                <a:solidFill>
                  <a:srgbClr val="777777"/>
                </a:solidFill>
                <a:cs typeface="+mn-ea"/>
                <a:sym typeface="+mn-lt"/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10154082" y="4833041"/>
              <a:ext cx="2698175" cy="34509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rgbClr val="777777"/>
                  </a:solidFill>
                  <a:cs typeface="+mn-ea"/>
                  <a:sym typeface="+mn-lt"/>
                </a:rPr>
                <a:t>当团队发展遇到困难时身先士卒</a:t>
              </a:r>
            </a:p>
          </p:txBody>
        </p:sp>
      </p:grpSp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岗位认知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388005" y="774325"/>
            <a:ext cx="2181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POST COGNITION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4" name="矩形 253"/>
          <p:cNvSpPr/>
          <p:nvPr/>
        </p:nvSpPr>
        <p:spPr>
          <a:xfrm>
            <a:off x="1938096" y="5926402"/>
            <a:ext cx="8315808" cy="625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rgbClr val="777777"/>
                </a:solidFill>
                <a:cs typeface="+mn-ea"/>
                <a:sym typeface="+mn-lt"/>
              </a:rPr>
              <a:t>作为团队的第一负责人，要保证团队高质量、高标准地完成任务及目标，形成一个高凝聚力、高战斗力、拥有良好氛围的团队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0" y="5224353"/>
            <a:ext cx="12192000" cy="461665"/>
            <a:chOff x="0" y="5224353"/>
            <a:chExt cx="12192000" cy="461665"/>
          </a:xfrm>
        </p:grpSpPr>
        <p:cxnSp>
          <p:nvCxnSpPr>
            <p:cNvPr id="259" name="直接连接符 258"/>
            <p:cNvCxnSpPr/>
            <p:nvPr/>
          </p:nvCxnSpPr>
          <p:spPr>
            <a:xfrm>
              <a:off x="0" y="5478645"/>
              <a:ext cx="12192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1" name="组合 260"/>
            <p:cNvGrpSpPr/>
            <p:nvPr/>
          </p:nvGrpSpPr>
          <p:grpSpPr>
            <a:xfrm>
              <a:off x="5005363" y="5233710"/>
              <a:ext cx="2181275" cy="442950"/>
              <a:chOff x="4387174" y="2003603"/>
              <a:chExt cx="3430577" cy="1000680"/>
            </a:xfrm>
          </p:grpSpPr>
          <p:sp>
            <p:nvSpPr>
              <p:cNvPr id="263" name="圆角矩形 262"/>
              <p:cNvSpPr/>
              <p:nvPr/>
            </p:nvSpPr>
            <p:spPr>
              <a:xfrm>
                <a:off x="4387174" y="2003603"/>
                <a:ext cx="3430577" cy="1000680"/>
              </a:xfrm>
              <a:prstGeom prst="roundRect">
                <a:avLst/>
              </a:prstGeom>
              <a:solidFill>
                <a:srgbClr val="DE2A2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圆角矩形 263"/>
              <p:cNvSpPr/>
              <p:nvPr/>
            </p:nvSpPr>
            <p:spPr>
              <a:xfrm>
                <a:off x="4494180" y="2084563"/>
                <a:ext cx="3219854" cy="814303"/>
              </a:xfrm>
              <a:prstGeom prst="roundRect">
                <a:avLst/>
              </a:prstGeom>
              <a:solidFill>
                <a:srgbClr val="ECECEC"/>
              </a:solidFill>
              <a:ln>
                <a:noFill/>
              </a:ln>
              <a:effectLst>
                <a:outerShdw blurRad="1270000" dir="2700000" sx="15000" sy="15000" algn="tl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3" name="矩形 252"/>
            <p:cNvSpPr/>
            <p:nvPr/>
          </p:nvSpPr>
          <p:spPr>
            <a:xfrm>
              <a:off x="5311170" y="5224353"/>
              <a:ext cx="156966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spc="300" dirty="0">
                  <a:solidFill>
                    <a:srgbClr val="DE2A2A"/>
                  </a:solidFill>
                  <a:cs typeface="+mn-ea"/>
                  <a:sym typeface="+mn-lt"/>
                </a:rPr>
                <a:t>岗位职责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271123" y="2530987"/>
            <a:ext cx="1695869" cy="1689067"/>
            <a:chOff x="5271123" y="2530987"/>
            <a:chExt cx="1695869" cy="1689067"/>
          </a:xfrm>
        </p:grpSpPr>
        <p:sp>
          <p:nvSpPr>
            <p:cNvPr id="230" name="椭圆 229"/>
            <p:cNvSpPr/>
            <p:nvPr/>
          </p:nvSpPr>
          <p:spPr>
            <a:xfrm>
              <a:off x="5283898" y="2536960"/>
              <a:ext cx="1683094" cy="168309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1" name="椭圆 230"/>
            <p:cNvSpPr/>
            <p:nvPr/>
          </p:nvSpPr>
          <p:spPr>
            <a:xfrm>
              <a:off x="5341802" y="2594864"/>
              <a:ext cx="1567286" cy="1567286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9" name="任意多边形 278"/>
            <p:cNvSpPr/>
            <p:nvPr/>
          </p:nvSpPr>
          <p:spPr>
            <a:xfrm>
              <a:off x="5271123" y="2530987"/>
              <a:ext cx="841540" cy="1683092"/>
            </a:xfrm>
            <a:custGeom>
              <a:avLst/>
              <a:gdLst>
                <a:gd name="connsiteX0" fmla="*/ 841540 w 841540"/>
                <a:gd name="connsiteY0" fmla="*/ 0 h 1683092"/>
                <a:gd name="connsiteX1" fmla="*/ 841540 w 841540"/>
                <a:gd name="connsiteY1" fmla="*/ 1683092 h 1683092"/>
                <a:gd name="connsiteX2" fmla="*/ 671946 w 841540"/>
                <a:gd name="connsiteY2" fmla="*/ 1665996 h 1683092"/>
                <a:gd name="connsiteX3" fmla="*/ 0 w 841540"/>
                <a:gd name="connsiteY3" fmla="*/ 841546 h 1683092"/>
                <a:gd name="connsiteX4" fmla="*/ 671946 w 841540"/>
                <a:gd name="connsiteY4" fmla="*/ 17096 h 168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1540" h="1683092">
                  <a:moveTo>
                    <a:pt x="841540" y="0"/>
                  </a:moveTo>
                  <a:lnTo>
                    <a:pt x="841540" y="1683092"/>
                  </a:lnTo>
                  <a:lnTo>
                    <a:pt x="671946" y="1665996"/>
                  </a:lnTo>
                  <a:cubicBezTo>
                    <a:pt x="288467" y="1587525"/>
                    <a:pt x="0" y="1248223"/>
                    <a:pt x="0" y="841546"/>
                  </a:cubicBezTo>
                  <a:cubicBezTo>
                    <a:pt x="0" y="434869"/>
                    <a:pt x="288467" y="95567"/>
                    <a:pt x="671946" y="17096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8" name="任意多边形 277"/>
            <p:cNvSpPr/>
            <p:nvPr/>
          </p:nvSpPr>
          <p:spPr>
            <a:xfrm>
              <a:off x="5329027" y="2588891"/>
              <a:ext cx="783636" cy="1567284"/>
            </a:xfrm>
            <a:custGeom>
              <a:avLst/>
              <a:gdLst>
                <a:gd name="connsiteX0" fmla="*/ 783636 w 783636"/>
                <a:gd name="connsiteY0" fmla="*/ 0 h 1567284"/>
                <a:gd name="connsiteX1" fmla="*/ 783636 w 783636"/>
                <a:gd name="connsiteY1" fmla="*/ 1567284 h 1567284"/>
                <a:gd name="connsiteX2" fmla="*/ 625712 w 783636"/>
                <a:gd name="connsiteY2" fmla="*/ 1551364 h 1567284"/>
                <a:gd name="connsiteX3" fmla="*/ 0 w 783636"/>
                <a:gd name="connsiteY3" fmla="*/ 783642 h 1567284"/>
                <a:gd name="connsiteX4" fmla="*/ 625712 w 783636"/>
                <a:gd name="connsiteY4" fmla="*/ 15920 h 1567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3636" h="1567284">
                  <a:moveTo>
                    <a:pt x="783636" y="0"/>
                  </a:moveTo>
                  <a:lnTo>
                    <a:pt x="783636" y="1567284"/>
                  </a:lnTo>
                  <a:lnTo>
                    <a:pt x="625712" y="1551364"/>
                  </a:lnTo>
                  <a:cubicBezTo>
                    <a:pt x="268619" y="1478293"/>
                    <a:pt x="0" y="1162337"/>
                    <a:pt x="0" y="783642"/>
                  </a:cubicBezTo>
                  <a:cubicBezTo>
                    <a:pt x="0" y="404947"/>
                    <a:pt x="268619" y="88992"/>
                    <a:pt x="625712" y="15920"/>
                  </a:cubicBez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2" name="椭圆 231"/>
            <p:cNvSpPr/>
            <p:nvPr/>
          </p:nvSpPr>
          <p:spPr>
            <a:xfrm>
              <a:off x="5431598" y="2668714"/>
              <a:ext cx="1419585" cy="1419585"/>
            </a:xfrm>
            <a:prstGeom prst="ellipse">
              <a:avLst/>
            </a:prstGeom>
            <a:solidFill>
              <a:srgbClr val="ECECEC"/>
            </a:solidFill>
            <a:ln>
              <a:noFill/>
            </a:ln>
            <a:effectLst>
              <a:outerShdw blurRad="1270000" dir="2700000" sx="15000" sy="15000" algn="tl" rotWithShape="0">
                <a:prstClr val="black">
                  <a:alpha val="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90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39" name="矩形 238"/>
            <p:cNvSpPr/>
            <p:nvPr/>
          </p:nvSpPr>
          <p:spPr>
            <a:xfrm>
              <a:off x="5695255" y="2922557"/>
              <a:ext cx="979755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spc="300" dirty="0" smtClean="0">
                  <a:solidFill>
                    <a:srgbClr val="0085D0"/>
                  </a:solidFill>
                  <a:cs typeface="+mn-ea"/>
                  <a:sym typeface="+mn-lt"/>
                </a:rPr>
                <a:t>部门</a:t>
              </a:r>
              <a:endParaRPr lang="en-US" altLang="zh-CN" sz="2800" b="1" spc="300" dirty="0" smtClean="0">
                <a:solidFill>
                  <a:srgbClr val="0085D0"/>
                </a:solidFill>
                <a:cs typeface="+mn-ea"/>
                <a:sym typeface="+mn-lt"/>
              </a:endParaRPr>
            </a:p>
            <a:p>
              <a:r>
                <a:rPr lang="zh-CN" altLang="en-US" sz="2800" b="1" spc="300" dirty="0" smtClean="0">
                  <a:solidFill>
                    <a:schemeClr val="tx2"/>
                  </a:solidFill>
                  <a:cs typeface="+mn-ea"/>
                  <a:sym typeface="+mn-lt"/>
                </a:rPr>
                <a:t>经理</a:t>
              </a:r>
              <a:endParaRPr lang="zh-CN" altLang="en-US" sz="2800" b="1" spc="3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34" name="任意多边形 233"/>
            <p:cNvSpPr/>
            <p:nvPr/>
          </p:nvSpPr>
          <p:spPr>
            <a:xfrm>
              <a:off x="5531381" y="2577838"/>
              <a:ext cx="1188130" cy="245660"/>
            </a:xfrm>
            <a:custGeom>
              <a:avLst/>
              <a:gdLst>
                <a:gd name="connsiteX0" fmla="*/ 573772 w 1147544"/>
                <a:gd name="connsiteY0" fmla="*/ 0 h 237268"/>
                <a:gd name="connsiteX1" fmla="*/ 1028216 w 1147544"/>
                <a:gd name="connsiteY1" fmla="*/ 138814 h 237268"/>
                <a:gd name="connsiteX2" fmla="*/ 1147544 w 1147544"/>
                <a:gd name="connsiteY2" fmla="*/ 237268 h 237268"/>
                <a:gd name="connsiteX3" fmla="*/ 0 w 1147544"/>
                <a:gd name="connsiteY3" fmla="*/ 237268 h 237268"/>
                <a:gd name="connsiteX4" fmla="*/ 119328 w 1147544"/>
                <a:gd name="connsiteY4" fmla="*/ 138814 h 237268"/>
                <a:gd name="connsiteX5" fmla="*/ 573772 w 1147544"/>
                <a:gd name="connsiteY5" fmla="*/ 0 h 23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7544" h="237268">
                  <a:moveTo>
                    <a:pt x="573772" y="0"/>
                  </a:moveTo>
                  <a:cubicBezTo>
                    <a:pt x="742109" y="0"/>
                    <a:pt x="898493" y="51174"/>
                    <a:pt x="1028216" y="138814"/>
                  </a:cubicBezTo>
                  <a:lnTo>
                    <a:pt x="1147544" y="237268"/>
                  </a:lnTo>
                  <a:lnTo>
                    <a:pt x="0" y="237268"/>
                  </a:lnTo>
                  <a:lnTo>
                    <a:pt x="119328" y="138814"/>
                  </a:lnTo>
                  <a:cubicBezTo>
                    <a:pt x="249052" y="51174"/>
                    <a:pt x="405436" y="0"/>
                    <a:pt x="57377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5" name="任意多边形 234"/>
            <p:cNvSpPr/>
            <p:nvPr/>
          </p:nvSpPr>
          <p:spPr>
            <a:xfrm rot="10800000">
              <a:off x="5531381" y="3946120"/>
              <a:ext cx="1188130" cy="245660"/>
            </a:xfrm>
            <a:custGeom>
              <a:avLst/>
              <a:gdLst>
                <a:gd name="connsiteX0" fmla="*/ 573772 w 1147544"/>
                <a:gd name="connsiteY0" fmla="*/ 0 h 237268"/>
                <a:gd name="connsiteX1" fmla="*/ 1028216 w 1147544"/>
                <a:gd name="connsiteY1" fmla="*/ 138814 h 237268"/>
                <a:gd name="connsiteX2" fmla="*/ 1147544 w 1147544"/>
                <a:gd name="connsiteY2" fmla="*/ 237268 h 237268"/>
                <a:gd name="connsiteX3" fmla="*/ 0 w 1147544"/>
                <a:gd name="connsiteY3" fmla="*/ 237268 h 237268"/>
                <a:gd name="connsiteX4" fmla="*/ 119328 w 1147544"/>
                <a:gd name="connsiteY4" fmla="*/ 138814 h 237268"/>
                <a:gd name="connsiteX5" fmla="*/ 573772 w 1147544"/>
                <a:gd name="connsiteY5" fmla="*/ 0 h 23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7544" h="237268">
                  <a:moveTo>
                    <a:pt x="573772" y="0"/>
                  </a:moveTo>
                  <a:cubicBezTo>
                    <a:pt x="742109" y="0"/>
                    <a:pt x="898493" y="51174"/>
                    <a:pt x="1028216" y="138814"/>
                  </a:cubicBezTo>
                  <a:lnTo>
                    <a:pt x="1147544" y="237268"/>
                  </a:lnTo>
                  <a:lnTo>
                    <a:pt x="0" y="237268"/>
                  </a:lnTo>
                  <a:lnTo>
                    <a:pt x="119328" y="138814"/>
                  </a:lnTo>
                  <a:cubicBezTo>
                    <a:pt x="249052" y="51174"/>
                    <a:pt x="405436" y="0"/>
                    <a:pt x="57377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5" name="任意多边形 274"/>
            <p:cNvSpPr/>
            <p:nvPr/>
          </p:nvSpPr>
          <p:spPr>
            <a:xfrm rot="10800000">
              <a:off x="5518606" y="3946359"/>
              <a:ext cx="594057" cy="245659"/>
            </a:xfrm>
            <a:custGeom>
              <a:avLst/>
              <a:gdLst>
                <a:gd name="connsiteX0" fmla="*/ 594057 w 594057"/>
                <a:gd name="connsiteY0" fmla="*/ 245659 h 245659"/>
                <a:gd name="connsiteX1" fmla="*/ 0 w 594057"/>
                <a:gd name="connsiteY1" fmla="*/ 245659 h 245659"/>
                <a:gd name="connsiteX2" fmla="*/ 0 w 594057"/>
                <a:gd name="connsiteY2" fmla="*/ 0 h 245659"/>
                <a:gd name="connsiteX3" fmla="*/ 128152 w 594057"/>
                <a:gd name="connsiteY3" fmla="*/ 9696 h 245659"/>
                <a:gd name="connsiteX4" fmla="*/ 470509 w 594057"/>
                <a:gd name="connsiteY4" fmla="*/ 143723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057" h="245659">
                  <a:moveTo>
                    <a:pt x="594057" y="245659"/>
                  </a:moveTo>
                  <a:lnTo>
                    <a:pt x="0" y="245659"/>
                  </a:lnTo>
                  <a:lnTo>
                    <a:pt x="0" y="0"/>
                  </a:lnTo>
                  <a:lnTo>
                    <a:pt x="128152" y="9696"/>
                  </a:lnTo>
                  <a:cubicBezTo>
                    <a:pt x="253515" y="28851"/>
                    <a:pt x="369775" y="75668"/>
                    <a:pt x="470509" y="143723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4" name="任意多边形 273"/>
            <p:cNvSpPr/>
            <p:nvPr/>
          </p:nvSpPr>
          <p:spPr>
            <a:xfrm>
              <a:off x="5518607" y="2571866"/>
              <a:ext cx="594057" cy="245659"/>
            </a:xfrm>
            <a:custGeom>
              <a:avLst/>
              <a:gdLst>
                <a:gd name="connsiteX0" fmla="*/ 594057 w 594057"/>
                <a:gd name="connsiteY0" fmla="*/ 0 h 245659"/>
                <a:gd name="connsiteX1" fmla="*/ 594057 w 594057"/>
                <a:gd name="connsiteY1" fmla="*/ 245659 h 245659"/>
                <a:gd name="connsiteX2" fmla="*/ 0 w 594057"/>
                <a:gd name="connsiteY2" fmla="*/ 245659 h 245659"/>
                <a:gd name="connsiteX3" fmla="*/ 123549 w 594057"/>
                <a:gd name="connsiteY3" fmla="*/ 143723 h 245659"/>
                <a:gd name="connsiteX4" fmla="*/ 465906 w 594057"/>
                <a:gd name="connsiteY4" fmla="*/ 9696 h 24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057" h="245659">
                  <a:moveTo>
                    <a:pt x="594057" y="0"/>
                  </a:moveTo>
                  <a:lnTo>
                    <a:pt x="594057" y="245659"/>
                  </a:lnTo>
                  <a:lnTo>
                    <a:pt x="0" y="245659"/>
                  </a:lnTo>
                  <a:lnTo>
                    <a:pt x="123549" y="143723"/>
                  </a:lnTo>
                  <a:cubicBezTo>
                    <a:pt x="224283" y="75668"/>
                    <a:pt x="340543" y="28851"/>
                    <a:pt x="465906" y="9696"/>
                  </a:cubicBezTo>
                  <a:close/>
                </a:path>
              </a:pathLst>
            </a:custGeom>
            <a:solidFill>
              <a:srgbClr val="0085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58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行业现状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388005" y="774325"/>
            <a:ext cx="2296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INDUSTRY STATUS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3950189" y="4686817"/>
            <a:ext cx="3407282" cy="1998498"/>
            <a:chOff x="3950189" y="4686817"/>
            <a:chExt cx="3407282" cy="1998498"/>
          </a:xfrm>
        </p:grpSpPr>
        <p:sp>
          <p:nvSpPr>
            <p:cNvPr id="141" name="矩形 140"/>
            <p:cNvSpPr/>
            <p:nvPr/>
          </p:nvSpPr>
          <p:spPr>
            <a:xfrm>
              <a:off x="3960645" y="4686817"/>
              <a:ext cx="3386817" cy="1998498"/>
            </a:xfrm>
            <a:prstGeom prst="rect">
              <a:avLst/>
            </a:pr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8" name="Text Box 8"/>
            <p:cNvSpPr txBox="1">
              <a:spLocks noChangeArrowheads="1"/>
            </p:cNvSpPr>
            <p:nvPr/>
          </p:nvSpPr>
          <p:spPr bwMode="auto">
            <a:xfrm>
              <a:off x="3950189" y="4811623"/>
              <a:ext cx="340728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rgbClr val="0085D0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在援军到来之前，我方要夹胜利之势，拿下重镇--石家庄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5433" y="1485900"/>
            <a:ext cx="11541134" cy="3058600"/>
            <a:chOff x="325433" y="1485900"/>
            <a:chExt cx="11541134" cy="3058600"/>
          </a:xfrm>
        </p:grpSpPr>
        <p:sp>
          <p:nvSpPr>
            <p:cNvPr id="133" name="矩形 132"/>
            <p:cNvSpPr/>
            <p:nvPr/>
          </p:nvSpPr>
          <p:spPr>
            <a:xfrm>
              <a:off x="325433" y="1485900"/>
              <a:ext cx="11541134" cy="3058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410632" y="1549472"/>
              <a:ext cx="11360574" cy="2933749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25433" y="4686817"/>
            <a:ext cx="3552206" cy="1998498"/>
            <a:chOff x="325433" y="4686817"/>
            <a:chExt cx="3552206" cy="1998498"/>
          </a:xfrm>
        </p:grpSpPr>
        <p:sp>
          <p:nvSpPr>
            <p:cNvPr id="136" name="矩形 135"/>
            <p:cNvSpPr/>
            <p:nvPr/>
          </p:nvSpPr>
          <p:spPr>
            <a:xfrm>
              <a:off x="325433" y="4686817"/>
              <a:ext cx="3552206" cy="199849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127" name="Picture 7" descr="大众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632" y="4756733"/>
              <a:ext cx="3382648" cy="183285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8" name="矩形 137"/>
            <p:cNvSpPr/>
            <p:nvPr/>
          </p:nvSpPr>
          <p:spPr>
            <a:xfrm>
              <a:off x="400623" y="4756733"/>
              <a:ext cx="3392657" cy="1850106"/>
            </a:xfrm>
            <a:prstGeom prst="rect">
              <a:avLst/>
            </a:prstGeom>
            <a:blipFill dpi="0" rotWithShape="1">
              <a:blip r:embed="rId4"/>
              <a:srcRect/>
              <a:tile tx="-5715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430021" y="4686816"/>
            <a:ext cx="4436545" cy="1998499"/>
            <a:chOff x="7430021" y="4686816"/>
            <a:chExt cx="4436545" cy="1998499"/>
          </a:xfrm>
        </p:grpSpPr>
        <p:sp>
          <p:nvSpPr>
            <p:cNvPr id="137" name="矩形 136"/>
            <p:cNvSpPr/>
            <p:nvPr/>
          </p:nvSpPr>
          <p:spPr>
            <a:xfrm>
              <a:off x="7430021" y="4686816"/>
              <a:ext cx="4436545" cy="19984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7486650" y="4756733"/>
              <a:ext cx="4303272" cy="1850106"/>
            </a:xfrm>
            <a:prstGeom prst="rect">
              <a:avLst/>
            </a:prstGeom>
            <a:blipFill dpi="0" rotWithShape="1">
              <a:blip r:embed="rId5"/>
              <a:srcRect/>
              <a:tile tx="-57150" ty="-78740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910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9" name="直接连接符 8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矩形 121"/>
          <p:cNvSpPr/>
          <p:nvPr/>
        </p:nvSpPr>
        <p:spPr>
          <a:xfrm>
            <a:off x="1708329" y="343638"/>
            <a:ext cx="28007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行业现状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388005" y="774325"/>
            <a:ext cx="2296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INDUSTRY STATUS</a:t>
            </a:r>
            <a:endParaRPr lang="zh-CN" altLang="en-US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5" name="组合 124"/>
          <p:cNvGrpSpPr/>
          <p:nvPr/>
        </p:nvGrpSpPr>
        <p:grpSpPr>
          <a:xfrm>
            <a:off x="6815824" y="4780694"/>
            <a:ext cx="5260850" cy="1552012"/>
            <a:chOff x="6815824" y="4780694"/>
            <a:chExt cx="5260850" cy="1552012"/>
          </a:xfrm>
        </p:grpSpPr>
        <p:sp>
          <p:nvSpPr>
            <p:cNvPr id="130" name="任意多边形 129"/>
            <p:cNvSpPr/>
            <p:nvPr/>
          </p:nvSpPr>
          <p:spPr>
            <a:xfrm>
              <a:off x="6815824" y="4780694"/>
              <a:ext cx="5260850" cy="1552012"/>
            </a:xfrm>
            <a:custGeom>
              <a:avLst/>
              <a:gdLst>
                <a:gd name="connsiteX0" fmla="*/ 0 w 5260850"/>
                <a:gd name="connsiteY0" fmla="*/ 0 h 1552012"/>
                <a:gd name="connsiteX1" fmla="*/ 5260850 w 5260850"/>
                <a:gd name="connsiteY1" fmla="*/ 0 h 1552012"/>
                <a:gd name="connsiteX2" fmla="*/ 5260850 w 5260850"/>
                <a:gd name="connsiteY2" fmla="*/ 1027049 h 1552012"/>
                <a:gd name="connsiteX3" fmla="*/ 4735887 w 5260850"/>
                <a:gd name="connsiteY3" fmla="*/ 1552012 h 1552012"/>
                <a:gd name="connsiteX4" fmla="*/ 0 w 5260850"/>
                <a:gd name="connsiteY4" fmla="*/ 1552012 h 155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0850" h="1552012">
                  <a:moveTo>
                    <a:pt x="0" y="0"/>
                  </a:moveTo>
                  <a:lnTo>
                    <a:pt x="5260850" y="0"/>
                  </a:lnTo>
                  <a:lnTo>
                    <a:pt x="5260850" y="1027049"/>
                  </a:lnTo>
                  <a:lnTo>
                    <a:pt x="4735887" y="1552012"/>
                  </a:lnTo>
                  <a:lnTo>
                    <a:pt x="0" y="1552012"/>
                  </a:lnTo>
                  <a:close/>
                </a:path>
              </a:pathLst>
            </a:cu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矩形 126"/>
            <p:cNvSpPr/>
            <p:nvPr/>
          </p:nvSpPr>
          <p:spPr>
            <a:xfrm>
              <a:off x="6837082" y="4870358"/>
              <a:ext cx="5239592" cy="1372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smtClean="0">
                  <a:solidFill>
                    <a:schemeClr val="bg1"/>
                  </a:solidFill>
                  <a:cs typeface="+mn-ea"/>
                  <a:sym typeface="+mn-lt"/>
                </a:rPr>
                <a:t>集我方至优势，攻有战略意义之地！百度糯米市场份额大幅提升，大众和美团市场份额持续降低，美团尤为突出！勒泰商圈商家渗透率为石家庄所有商圈之首，其流水市场份额与美团仅差3.5%！</a:t>
              </a:r>
              <a:endParaRPr lang="zh-CN" altLang="en-US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7279" y="1975900"/>
            <a:ext cx="6575896" cy="4356806"/>
            <a:chOff x="97279" y="1975900"/>
            <a:chExt cx="6575896" cy="4356806"/>
          </a:xfrm>
        </p:grpSpPr>
        <p:sp>
          <p:nvSpPr>
            <p:cNvPr id="2" name="矩形 1"/>
            <p:cNvSpPr/>
            <p:nvPr/>
          </p:nvSpPr>
          <p:spPr>
            <a:xfrm>
              <a:off x="97279" y="1975900"/>
              <a:ext cx="6575896" cy="4356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171142" y="2052824"/>
              <a:ext cx="6428171" cy="4190217"/>
            </a:xfrm>
            <a:prstGeom prst="rect">
              <a:avLst/>
            </a:prstGeom>
            <a:blipFill dpi="0" rotWithShape="1">
              <a:blip r:embed="rId2"/>
              <a:srcRect/>
              <a:tile tx="-5715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6815824" y="1975900"/>
            <a:ext cx="5262725" cy="2754799"/>
            <a:chOff x="6815824" y="1975900"/>
            <a:chExt cx="5262725" cy="2754799"/>
          </a:xfrm>
        </p:grpSpPr>
        <p:sp>
          <p:nvSpPr>
            <p:cNvPr id="3" name="矩形 2"/>
            <p:cNvSpPr/>
            <p:nvPr/>
          </p:nvSpPr>
          <p:spPr>
            <a:xfrm>
              <a:off x="6815824" y="1975900"/>
              <a:ext cx="5262725" cy="275479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6870688" y="2052825"/>
              <a:ext cx="5161536" cy="2582676"/>
            </a:xfrm>
            <a:prstGeom prst="rect">
              <a:avLst/>
            </a:prstGeom>
            <a:blipFill dpi="0" rotWithShape="1">
              <a:blip r:embed="rId3"/>
              <a:srcRect/>
              <a:tile tx="-5715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74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组合 124"/>
          <p:cNvGrpSpPr/>
          <p:nvPr/>
        </p:nvGrpSpPr>
        <p:grpSpPr>
          <a:xfrm>
            <a:off x="1" y="5308600"/>
            <a:ext cx="12192000" cy="542144"/>
            <a:chOff x="1" y="5308600"/>
            <a:chExt cx="12192000" cy="542144"/>
          </a:xfrm>
        </p:grpSpPr>
        <p:sp>
          <p:nvSpPr>
            <p:cNvPr id="128" name="矩形 127"/>
            <p:cNvSpPr/>
            <p:nvPr/>
          </p:nvSpPr>
          <p:spPr>
            <a:xfrm>
              <a:off x="1" y="5308600"/>
              <a:ext cx="12192000" cy="385411"/>
            </a:xfrm>
            <a:prstGeom prst="rect">
              <a:avLst/>
            </a:pr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3" name="等腰三角形 142"/>
            <p:cNvSpPr/>
            <p:nvPr/>
          </p:nvSpPr>
          <p:spPr>
            <a:xfrm rot="10800000">
              <a:off x="2566066" y="5694011"/>
              <a:ext cx="181810" cy="156733"/>
            </a:xfrm>
            <a:prstGeom prst="triangle">
              <a:avLst/>
            </a:pr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4" name="等腰三角形 143"/>
            <p:cNvSpPr/>
            <p:nvPr/>
          </p:nvSpPr>
          <p:spPr>
            <a:xfrm rot="10800000">
              <a:off x="8721876" y="5674350"/>
              <a:ext cx="181810" cy="156733"/>
            </a:xfrm>
            <a:prstGeom prst="triangle">
              <a:avLst/>
            </a:prstGeom>
            <a:solidFill>
              <a:srgbClr val="DE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Freeform 352"/>
          <p:cNvSpPr>
            <a:spLocks noEditPoints="1"/>
          </p:cNvSpPr>
          <p:nvPr/>
        </p:nvSpPr>
        <p:spPr bwMode="auto">
          <a:xfrm>
            <a:off x="513562" y="184440"/>
            <a:ext cx="945768" cy="619642"/>
          </a:xfrm>
          <a:custGeom>
            <a:avLst/>
            <a:gdLst>
              <a:gd name="T0" fmla="*/ 301 w 331"/>
              <a:gd name="T1" fmla="*/ 0 h 217"/>
              <a:gd name="T2" fmla="*/ 30 w 331"/>
              <a:gd name="T3" fmla="*/ 0 h 217"/>
              <a:gd name="T4" fmla="*/ 0 w 331"/>
              <a:gd name="T5" fmla="*/ 29 h 217"/>
              <a:gd name="T6" fmla="*/ 0 w 331"/>
              <a:gd name="T7" fmla="*/ 188 h 217"/>
              <a:gd name="T8" fmla="*/ 30 w 331"/>
              <a:gd name="T9" fmla="*/ 217 h 217"/>
              <a:gd name="T10" fmla="*/ 301 w 331"/>
              <a:gd name="T11" fmla="*/ 217 h 217"/>
              <a:gd name="T12" fmla="*/ 331 w 331"/>
              <a:gd name="T13" fmla="*/ 188 h 217"/>
              <a:gd name="T14" fmla="*/ 331 w 331"/>
              <a:gd name="T15" fmla="*/ 29 h 217"/>
              <a:gd name="T16" fmla="*/ 301 w 331"/>
              <a:gd name="T17" fmla="*/ 0 h 217"/>
              <a:gd name="T18" fmla="*/ 306 w 331"/>
              <a:gd name="T19" fmla="*/ 171 h 217"/>
              <a:gd name="T20" fmla="*/ 281 w 331"/>
              <a:gd name="T21" fmla="*/ 194 h 217"/>
              <a:gd name="T22" fmla="*/ 48 w 331"/>
              <a:gd name="T23" fmla="*/ 194 h 217"/>
              <a:gd name="T24" fmla="*/ 23 w 331"/>
              <a:gd name="T25" fmla="*/ 171 h 217"/>
              <a:gd name="T26" fmla="*/ 23 w 331"/>
              <a:gd name="T27" fmla="*/ 46 h 217"/>
              <a:gd name="T28" fmla="*/ 48 w 331"/>
              <a:gd name="T29" fmla="*/ 23 h 217"/>
              <a:gd name="T30" fmla="*/ 281 w 331"/>
              <a:gd name="T31" fmla="*/ 23 h 217"/>
              <a:gd name="T32" fmla="*/ 306 w 331"/>
              <a:gd name="T33" fmla="*/ 46 h 217"/>
              <a:gd name="T34" fmla="*/ 306 w 331"/>
              <a:gd name="T35" fmla="*/ 171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1" h="217">
                <a:moveTo>
                  <a:pt x="301" y="0"/>
                </a:moveTo>
                <a:cubicBezTo>
                  <a:pt x="30" y="0"/>
                  <a:pt x="30" y="0"/>
                  <a:pt x="30" y="0"/>
                </a:cubicBezTo>
                <a:cubicBezTo>
                  <a:pt x="13" y="0"/>
                  <a:pt x="0" y="13"/>
                  <a:pt x="0" y="29"/>
                </a:cubicBezTo>
                <a:cubicBezTo>
                  <a:pt x="0" y="188"/>
                  <a:pt x="0" y="188"/>
                  <a:pt x="0" y="188"/>
                </a:cubicBezTo>
                <a:cubicBezTo>
                  <a:pt x="0" y="204"/>
                  <a:pt x="13" y="217"/>
                  <a:pt x="30" y="217"/>
                </a:cubicBezTo>
                <a:cubicBezTo>
                  <a:pt x="301" y="217"/>
                  <a:pt x="301" y="217"/>
                  <a:pt x="301" y="217"/>
                </a:cubicBezTo>
                <a:cubicBezTo>
                  <a:pt x="318" y="217"/>
                  <a:pt x="331" y="204"/>
                  <a:pt x="331" y="188"/>
                </a:cubicBezTo>
                <a:cubicBezTo>
                  <a:pt x="331" y="29"/>
                  <a:pt x="331" y="29"/>
                  <a:pt x="331" y="29"/>
                </a:cubicBezTo>
                <a:cubicBezTo>
                  <a:pt x="331" y="13"/>
                  <a:pt x="318" y="0"/>
                  <a:pt x="301" y="0"/>
                </a:cubicBezTo>
                <a:close/>
                <a:moveTo>
                  <a:pt x="306" y="171"/>
                </a:moveTo>
                <a:cubicBezTo>
                  <a:pt x="306" y="183"/>
                  <a:pt x="295" y="194"/>
                  <a:pt x="281" y="194"/>
                </a:cubicBezTo>
                <a:cubicBezTo>
                  <a:pt x="48" y="194"/>
                  <a:pt x="48" y="194"/>
                  <a:pt x="48" y="194"/>
                </a:cubicBezTo>
                <a:cubicBezTo>
                  <a:pt x="34" y="194"/>
                  <a:pt x="23" y="183"/>
                  <a:pt x="23" y="171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34"/>
                  <a:pt x="34" y="23"/>
                  <a:pt x="48" y="23"/>
                </a:cubicBezTo>
                <a:cubicBezTo>
                  <a:pt x="281" y="23"/>
                  <a:pt x="281" y="23"/>
                  <a:pt x="281" y="23"/>
                </a:cubicBezTo>
                <a:cubicBezTo>
                  <a:pt x="295" y="23"/>
                  <a:pt x="306" y="34"/>
                  <a:pt x="306" y="46"/>
                </a:cubicBezTo>
                <a:lnTo>
                  <a:pt x="306" y="171"/>
                </a:ln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355"/>
          <p:cNvSpPr>
            <a:spLocks/>
          </p:cNvSpPr>
          <p:nvPr/>
        </p:nvSpPr>
        <p:spPr bwMode="auto">
          <a:xfrm>
            <a:off x="930279" y="837901"/>
            <a:ext cx="85760" cy="343037"/>
          </a:xfrm>
          <a:custGeom>
            <a:avLst/>
            <a:gdLst>
              <a:gd name="T0" fmla="*/ 71 w 71"/>
              <a:gd name="T1" fmla="*/ 246 h 284"/>
              <a:gd name="T2" fmla="*/ 71 w 71"/>
              <a:gd name="T3" fmla="*/ 246 h 284"/>
              <a:gd name="T4" fmla="*/ 71 w 71"/>
              <a:gd name="T5" fmla="*/ 217 h 284"/>
              <a:gd name="T6" fmla="*/ 71 w 71"/>
              <a:gd name="T7" fmla="*/ 217 h 284"/>
              <a:gd name="T8" fmla="*/ 71 w 71"/>
              <a:gd name="T9" fmla="*/ 0 h 284"/>
              <a:gd name="T10" fmla="*/ 0 w 71"/>
              <a:gd name="T11" fmla="*/ 0 h 284"/>
              <a:gd name="T12" fmla="*/ 0 w 71"/>
              <a:gd name="T13" fmla="*/ 217 h 284"/>
              <a:gd name="T14" fmla="*/ 0 w 71"/>
              <a:gd name="T15" fmla="*/ 246 h 284"/>
              <a:gd name="T16" fmla="*/ 0 w 71"/>
              <a:gd name="T17" fmla="*/ 284 h 284"/>
              <a:gd name="T18" fmla="*/ 71 w 71"/>
              <a:gd name="T19" fmla="*/ 284 h 284"/>
              <a:gd name="T20" fmla="*/ 71 w 71"/>
              <a:gd name="T21" fmla="*/ 24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" h="284">
                <a:moveTo>
                  <a:pt x="71" y="246"/>
                </a:moveTo>
                <a:lnTo>
                  <a:pt x="71" y="246"/>
                </a:lnTo>
                <a:lnTo>
                  <a:pt x="71" y="217"/>
                </a:lnTo>
                <a:lnTo>
                  <a:pt x="71" y="217"/>
                </a:lnTo>
                <a:lnTo>
                  <a:pt x="71" y="0"/>
                </a:lnTo>
                <a:lnTo>
                  <a:pt x="0" y="0"/>
                </a:lnTo>
                <a:lnTo>
                  <a:pt x="0" y="217"/>
                </a:lnTo>
                <a:lnTo>
                  <a:pt x="0" y="246"/>
                </a:lnTo>
                <a:lnTo>
                  <a:pt x="0" y="284"/>
                </a:lnTo>
                <a:lnTo>
                  <a:pt x="71" y="284"/>
                </a:lnTo>
                <a:lnTo>
                  <a:pt x="71" y="246"/>
                </a:lnTo>
                <a:close/>
              </a:path>
            </a:pathLst>
          </a:custGeom>
          <a:solidFill>
            <a:srgbClr val="0085D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356"/>
          <p:cNvSpPr>
            <a:spLocks/>
          </p:cNvSpPr>
          <p:nvPr/>
        </p:nvSpPr>
        <p:spPr bwMode="auto">
          <a:xfrm>
            <a:off x="810700" y="1108467"/>
            <a:ext cx="328543" cy="157023"/>
          </a:xfrm>
          <a:custGeom>
            <a:avLst/>
            <a:gdLst>
              <a:gd name="T0" fmla="*/ 86 w 115"/>
              <a:gd name="T1" fmla="*/ 0 h 55"/>
              <a:gd name="T2" fmla="*/ 80 w 115"/>
              <a:gd name="T3" fmla="*/ 13 h 55"/>
              <a:gd name="T4" fmla="*/ 86 w 115"/>
              <a:gd name="T5" fmla="*/ 22 h 55"/>
              <a:gd name="T6" fmla="*/ 57 w 115"/>
              <a:gd name="T7" fmla="*/ 37 h 55"/>
              <a:gd name="T8" fmla="*/ 28 w 115"/>
              <a:gd name="T9" fmla="*/ 22 h 55"/>
              <a:gd name="T10" fmla="*/ 34 w 115"/>
              <a:gd name="T11" fmla="*/ 13 h 55"/>
              <a:gd name="T12" fmla="*/ 26 w 115"/>
              <a:gd name="T13" fmla="*/ 1 h 55"/>
              <a:gd name="T14" fmla="*/ 0 w 115"/>
              <a:gd name="T15" fmla="*/ 25 h 55"/>
              <a:gd name="T16" fmla="*/ 57 w 115"/>
              <a:gd name="T17" fmla="*/ 55 h 55"/>
              <a:gd name="T18" fmla="*/ 115 w 115"/>
              <a:gd name="T19" fmla="*/ 25 h 55"/>
              <a:gd name="T20" fmla="*/ 86 w 115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5" h="55">
                <a:moveTo>
                  <a:pt x="86" y="0"/>
                </a:moveTo>
                <a:cubicBezTo>
                  <a:pt x="80" y="13"/>
                  <a:pt x="80" y="13"/>
                  <a:pt x="80" y="13"/>
                </a:cubicBezTo>
                <a:cubicBezTo>
                  <a:pt x="84" y="15"/>
                  <a:pt x="86" y="18"/>
                  <a:pt x="86" y="22"/>
                </a:cubicBezTo>
                <a:cubicBezTo>
                  <a:pt x="86" y="30"/>
                  <a:pt x="73" y="37"/>
                  <a:pt x="57" y="37"/>
                </a:cubicBezTo>
                <a:cubicBezTo>
                  <a:pt x="41" y="37"/>
                  <a:pt x="28" y="30"/>
                  <a:pt x="28" y="22"/>
                </a:cubicBezTo>
                <a:cubicBezTo>
                  <a:pt x="28" y="19"/>
                  <a:pt x="30" y="16"/>
                  <a:pt x="34" y="13"/>
                </a:cubicBezTo>
                <a:cubicBezTo>
                  <a:pt x="26" y="1"/>
                  <a:pt x="26" y="1"/>
                  <a:pt x="26" y="1"/>
                </a:cubicBezTo>
                <a:cubicBezTo>
                  <a:pt x="10" y="6"/>
                  <a:pt x="0" y="15"/>
                  <a:pt x="0" y="25"/>
                </a:cubicBezTo>
                <a:cubicBezTo>
                  <a:pt x="0" y="42"/>
                  <a:pt x="25" y="55"/>
                  <a:pt x="57" y="55"/>
                </a:cubicBezTo>
                <a:cubicBezTo>
                  <a:pt x="89" y="55"/>
                  <a:pt x="115" y="42"/>
                  <a:pt x="115" y="25"/>
                </a:cubicBezTo>
                <a:cubicBezTo>
                  <a:pt x="115" y="15"/>
                  <a:pt x="103" y="5"/>
                  <a:pt x="86" y="0"/>
                </a:cubicBezTo>
                <a:close/>
              </a:path>
            </a:pathLst>
          </a:custGeom>
          <a:solidFill>
            <a:srgbClr val="5859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352550" y="1144903"/>
            <a:ext cx="10819708" cy="114300"/>
            <a:chOff x="1352550" y="1144903"/>
            <a:chExt cx="10819708" cy="114300"/>
          </a:xfrm>
        </p:grpSpPr>
        <p:cxnSp>
          <p:nvCxnSpPr>
            <p:cNvPr id="11" name="直接连接符 10"/>
            <p:cNvCxnSpPr/>
            <p:nvPr/>
          </p:nvCxnSpPr>
          <p:spPr>
            <a:xfrm flipV="1">
              <a:off x="13525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4481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V="1">
              <a:off x="15437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16393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7348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18304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19260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20216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21172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22128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23083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24039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24995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25951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V="1">
              <a:off x="26907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27863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V="1">
              <a:off x="28818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29774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30730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31686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32642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33598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34553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35509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V="1">
              <a:off x="36465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37421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38377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39333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flipV="1">
              <a:off x="40289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 flipV="1">
              <a:off x="41244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42200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flipV="1">
              <a:off x="43156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 flipV="1">
              <a:off x="44112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45068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 flipV="1">
              <a:off x="46024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V="1">
              <a:off x="46979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V="1">
              <a:off x="47935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48891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 flipV="1">
              <a:off x="49847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 flipV="1">
              <a:off x="50803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 flipV="1">
              <a:off x="51759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V="1">
              <a:off x="52714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flipV="1">
              <a:off x="53670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V="1">
              <a:off x="54626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55582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 flipV="1">
              <a:off x="56538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7494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 flipV="1">
              <a:off x="58449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flipV="1">
              <a:off x="59405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60361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 flipV="1">
              <a:off x="61317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62273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flipV="1">
              <a:off x="63229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 flipV="1">
              <a:off x="64185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 flipV="1">
              <a:off x="65140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 flipV="1">
              <a:off x="66096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 flipV="1">
              <a:off x="67052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V="1">
              <a:off x="68008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68964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69920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70875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V="1">
              <a:off x="71831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V="1">
              <a:off x="72787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73743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flipV="1">
              <a:off x="74699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 flipV="1">
              <a:off x="75655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76610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 flipV="1">
              <a:off x="77566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flipV="1">
              <a:off x="78522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 flipV="1">
              <a:off x="79478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80434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81390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V="1">
              <a:off x="82345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 flipV="1">
              <a:off x="83301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 flipV="1">
              <a:off x="84257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flipV="1">
              <a:off x="85213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 flipV="1">
              <a:off x="86169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87125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 flipV="1">
              <a:off x="88081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 flipV="1">
              <a:off x="89036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 flipV="1">
              <a:off x="89992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 flipV="1">
              <a:off x="90948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flipV="1">
              <a:off x="91904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 flipV="1">
              <a:off x="92860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93816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 flipV="1">
              <a:off x="94771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 flipV="1">
              <a:off x="95727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 flipV="1">
              <a:off x="96683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 flipV="1">
              <a:off x="976394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985952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 flipV="1">
              <a:off x="995511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005069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 flipV="1">
              <a:off x="1014627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 flipV="1">
              <a:off x="1024186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 flipV="1">
              <a:off x="1033744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 flipV="1">
              <a:off x="1043303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 flipV="1">
              <a:off x="1052861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 flipV="1">
              <a:off x="1062419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 flipV="1">
              <a:off x="1071978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 flipV="1">
              <a:off x="1081536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 flipV="1">
              <a:off x="1091095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 flipV="1">
              <a:off x="1100653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flipV="1">
              <a:off x="1110211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 flipV="1">
              <a:off x="1119770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129328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 flipV="1">
              <a:off x="1138887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 flipV="1">
              <a:off x="1148445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flipV="1">
              <a:off x="1158003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 flipV="1">
              <a:off x="11675622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1771206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 flipV="1">
              <a:off x="11866790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 flipV="1">
              <a:off x="11962374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 flipV="1">
              <a:off x="12057958" y="1144903"/>
              <a:ext cx="114300" cy="114300"/>
            </a:xfrm>
            <a:prstGeom prst="line">
              <a:avLst/>
            </a:prstGeom>
            <a:ln>
              <a:solidFill>
                <a:srgbClr val="58595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4" name="矩形 123"/>
          <p:cNvSpPr/>
          <p:nvPr/>
        </p:nvSpPr>
        <p:spPr>
          <a:xfrm>
            <a:off x="1708329" y="343638"/>
            <a:ext cx="60708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spc="300" dirty="0" smtClean="0">
                <a:solidFill>
                  <a:srgbClr val="0085D0"/>
                </a:solidFill>
                <a:cs typeface="+mn-ea"/>
                <a:sym typeface="+mn-lt"/>
              </a:rPr>
              <a:t>团队文化与建设方案</a:t>
            </a:r>
            <a:endParaRPr lang="zh-CN" altLang="en-US" sz="4800" spc="300" dirty="0">
              <a:solidFill>
                <a:srgbClr val="0085D0"/>
              </a:solidFill>
              <a:cs typeface="+mn-ea"/>
              <a:sym typeface="+mn-lt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1139243" y="6005757"/>
            <a:ext cx="29674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300" dirty="0">
                <a:solidFill>
                  <a:srgbClr val="DE2A2A"/>
                </a:solidFill>
                <a:cs typeface="+mn-ea"/>
                <a:sym typeface="+mn-lt"/>
              </a:rPr>
              <a:t>理念正、目标强</a:t>
            </a:r>
          </a:p>
        </p:txBody>
      </p:sp>
      <p:sp>
        <p:nvSpPr>
          <p:cNvPr id="127" name="矩形 126"/>
          <p:cNvSpPr/>
          <p:nvPr/>
        </p:nvSpPr>
        <p:spPr>
          <a:xfrm>
            <a:off x="6298631" y="6005757"/>
            <a:ext cx="49552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pc="300" dirty="0">
                <a:solidFill>
                  <a:srgbClr val="DE2A2A"/>
                </a:solidFill>
                <a:cs typeface="+mn-ea"/>
                <a:sym typeface="+mn-lt"/>
              </a:rPr>
              <a:t>能打仗，打胜仗的狼性团队</a:t>
            </a:r>
          </a:p>
        </p:txBody>
      </p:sp>
      <p:sp>
        <p:nvSpPr>
          <p:cNvPr id="129" name="矩形 128"/>
          <p:cNvSpPr/>
          <p:nvPr/>
        </p:nvSpPr>
        <p:spPr>
          <a:xfrm>
            <a:off x="1" y="2019767"/>
            <a:ext cx="12192000" cy="3638773"/>
          </a:xfrm>
          <a:prstGeom prst="rect">
            <a:avLst/>
          </a:prstGeom>
          <a:solidFill>
            <a:srgbClr val="008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92640" y="2119174"/>
            <a:ext cx="4983270" cy="3396255"/>
            <a:chOff x="192640" y="2119174"/>
            <a:chExt cx="4983270" cy="3396255"/>
          </a:xfrm>
        </p:grpSpPr>
        <p:sp>
          <p:nvSpPr>
            <p:cNvPr id="131" name="矩形 130"/>
            <p:cNvSpPr/>
            <p:nvPr/>
          </p:nvSpPr>
          <p:spPr>
            <a:xfrm>
              <a:off x="192640" y="2119174"/>
              <a:ext cx="4983270" cy="3396255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312668" y="2200976"/>
              <a:ext cx="4743211" cy="3232647"/>
            </a:xfrm>
            <a:prstGeom prst="rect">
              <a:avLst/>
            </a:pr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72546" y="2119174"/>
            <a:ext cx="6207146" cy="3396255"/>
            <a:chOff x="5672546" y="2119174"/>
            <a:chExt cx="6207146" cy="3396255"/>
          </a:xfrm>
        </p:grpSpPr>
        <p:sp>
          <p:nvSpPr>
            <p:cNvPr id="140" name="矩形 139"/>
            <p:cNvSpPr/>
            <p:nvPr/>
          </p:nvSpPr>
          <p:spPr>
            <a:xfrm>
              <a:off x="5672546" y="2119174"/>
              <a:ext cx="6207146" cy="3396255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22350" y="2201719"/>
              <a:ext cx="5907536" cy="3231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27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28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7" grpId="0"/>
      <p:bldP spid="129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891</Words>
  <Application>Microsoft Office PowerPoint</Application>
  <PresentationFormat>自定义</PresentationFormat>
  <Paragraphs>105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宋体</vt:lpstr>
      <vt:lpstr>微软雅黑</vt:lpstr>
      <vt:lpstr>Office 主题</vt:lpstr>
      <vt:lpstr>“主管竞聘”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PP_幻雨</dc:creator>
  <cp:lastModifiedBy>Administrator</cp:lastModifiedBy>
  <cp:revision>37</cp:revision>
  <dcterms:created xsi:type="dcterms:W3CDTF">2015-09-22T18:25:30Z</dcterms:created>
  <dcterms:modified xsi:type="dcterms:W3CDTF">2016-08-10T05:40:26Z</dcterms:modified>
</cp:coreProperties>
</file>

<file path=docProps/thumbnail.jpeg>
</file>